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Roboto-italic.fntdata"/><Relationship Id="rId30" Type="http://schemas.openxmlformats.org/officeDocument/2006/relationships/slide" Target="slides/slide26.xml"/><Relationship Id="rId74" Type="http://schemas.openxmlformats.org/officeDocument/2006/relationships/font" Target="fonts/Roboto-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Roboto-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Mention Summer Session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Mention Summer Session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wrap="square"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wrap="square"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3" name="Shape 83"/>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wrap="square"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wrap="square"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s1FZzV-8Mw4FjYZc_2j-knD76P8ehLMKt4w7UHYN5_I/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github.com/MIDS-INFO-W18/Installation" TargetMode="External"/><Relationship Id="rId4" Type="http://schemas.openxmlformats.org/officeDocument/2006/relationships/hyperlink" Target="https://github.com/MIDS-INFO-W18/Course-Syllabus" TargetMode="External"/><Relationship Id="rId5" Type="http://schemas.openxmlformats.org/officeDocument/2006/relationships/hyperlink" Target="https://github.com/MIDS-INFO-W18/assignments_upstream_fall17" TargetMode="External"/><Relationship Id="rId6" Type="http://schemas.openxmlformats.org/officeDocument/2006/relationships/hyperlink" Target="https://github.com/MIDS-INFO-W18/github-playgroun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github.com/MIDS-INFO-W1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github.com/MIDS-INFO-W18/assignments-instruct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groups.google.com/forum/#!forum/w200-python-2017-fall" TargetMode="External"/><Relationship Id="rId4" Type="http://schemas.openxmlformats.org/officeDocument/2006/relationships/hyperlink" Target="https://ucbischool.slack.com/messages/C5AL99BU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docs.google.com/spreadsheets/d/1vgC9U0nKJS814oVi2UAqllBaRz6ItjUF7d1EghOuAkk/edit#gid=78226661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s://github.com/MIDS-INFO-W18/W200CourseOverview.gi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2.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s://github.com/MIDS-INFO-W18/W200CourseOverview/raw/master/project_1/MazeWalker_CollinReinking/project%20demo%20for%20class.mov" TargetMode="External"/><Relationship Id="rId4" Type="http://schemas.openxmlformats.org/officeDocument/2006/relationships/image" Target="../media/image28.png"/><Relationship Id="rId5"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29.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ctrTitle"/>
          </p:nvPr>
        </p:nvSpPr>
        <p:spPr>
          <a:xfrm>
            <a:off x="598100" y="1985772"/>
            <a:ext cx="8222100" cy="838800"/>
          </a:xfrm>
          <a:prstGeom prst="rect">
            <a:avLst/>
          </a:prstGeom>
        </p:spPr>
        <p:txBody>
          <a:bodyPr anchorCtr="0" anchor="b" bIns="91425" lIns="91425" rIns="91425" wrap="square" tIns="91425">
            <a:noAutofit/>
          </a:bodyPr>
          <a:lstStyle/>
          <a:p>
            <a:pPr lvl="0">
              <a:spcBef>
                <a:spcPts val="0"/>
              </a:spcBef>
              <a:buNone/>
            </a:pPr>
            <a:r>
              <a:rPr lang="en"/>
              <a:t>W200 Python Fundamentals for Data Science</a:t>
            </a:r>
          </a:p>
        </p:txBody>
      </p:sp>
      <p:sp>
        <p:nvSpPr>
          <p:cNvPr id="92" name="Shape 92"/>
          <p:cNvSpPr txBox="1"/>
          <p:nvPr>
            <p:ph idx="1" type="subTitle"/>
          </p:nvPr>
        </p:nvSpPr>
        <p:spPr>
          <a:xfrm>
            <a:off x="598088" y="2926462"/>
            <a:ext cx="8222100" cy="432899"/>
          </a:xfrm>
          <a:prstGeom prst="rect">
            <a:avLst/>
          </a:prstGeom>
        </p:spPr>
        <p:txBody>
          <a:bodyPr anchorCtr="0" anchor="t" bIns="91425" lIns="91425" rIns="91425" wrap="square" tIns="91425">
            <a:noAutofit/>
          </a:bodyPr>
          <a:lstStyle/>
          <a:p>
            <a:pPr lvl="0">
              <a:spcBef>
                <a:spcPts val="0"/>
              </a:spcBef>
              <a:buNone/>
            </a:pPr>
            <a:r>
              <a:rPr lang="en"/>
              <a:t>Course Overview</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Course Basics </a:t>
            </a:r>
            <a:r>
              <a:rPr lang="en"/>
              <a:t>| Student Profile</a:t>
            </a:r>
          </a:p>
          <a:p>
            <a:pPr lvl="0" rtl="0">
              <a:spcBef>
                <a:spcPts val="0"/>
              </a:spcBef>
              <a:buNone/>
            </a:pPr>
            <a:r>
              <a:t/>
            </a:r>
            <a:endParaRPr b="1"/>
          </a:p>
        </p:txBody>
      </p:sp>
      <p:pic>
        <p:nvPicPr>
          <p:cNvPr id="148" name="Shape 148"/>
          <p:cNvPicPr preferRelativeResize="0"/>
          <p:nvPr/>
        </p:nvPicPr>
        <p:blipFill>
          <a:blip r:embed="rId3">
            <a:alphaModFix/>
          </a:blip>
          <a:stretch>
            <a:fillRect/>
          </a:stretch>
        </p:blipFill>
        <p:spPr>
          <a:xfrm>
            <a:off x="311700" y="1071475"/>
            <a:ext cx="7986075" cy="3358625"/>
          </a:xfrm>
          <a:prstGeom prst="rect">
            <a:avLst/>
          </a:prstGeom>
          <a:noFill/>
          <a:ln>
            <a:noFill/>
          </a:ln>
        </p:spPr>
      </p:pic>
      <p:sp>
        <p:nvSpPr>
          <p:cNvPr id="149" name="Shape 149"/>
          <p:cNvSpPr txBox="1"/>
          <p:nvPr>
            <p:ph idx="4294967295" type="body"/>
          </p:nvPr>
        </p:nvSpPr>
        <p:spPr>
          <a:xfrm>
            <a:off x="4300475" y="3533225"/>
            <a:ext cx="3903600" cy="2131200"/>
          </a:xfrm>
          <a:prstGeom prst="rect">
            <a:avLst/>
          </a:prstGeom>
        </p:spPr>
        <p:txBody>
          <a:bodyPr anchorCtr="0" anchor="t" bIns="91425" lIns="91425" rIns="91425" wrap="square" tIns="91425">
            <a:noAutofit/>
          </a:bodyPr>
          <a:lstStyle/>
          <a:p>
            <a:pPr lvl="0" rtl="0">
              <a:spcBef>
                <a:spcPts val="0"/>
              </a:spcBef>
              <a:buNone/>
            </a:pPr>
            <a:r>
              <a:rPr lang="en" sz="2400">
                <a:solidFill>
                  <a:schemeClr val="accent3"/>
                </a:solidFill>
              </a:rPr>
              <a:t>We</a:t>
            </a:r>
            <a:r>
              <a:rPr lang="en" sz="2400">
                <a:solidFill>
                  <a:schemeClr val="accent3"/>
                </a:solidFill>
              </a:rPr>
              <a:t> </a:t>
            </a:r>
            <a:r>
              <a:rPr b="1" lang="en" sz="2400" u="sng">
                <a:solidFill>
                  <a:schemeClr val="accent3"/>
                </a:solidFill>
              </a:rPr>
              <a:t>don’t</a:t>
            </a:r>
            <a:r>
              <a:rPr lang="en" sz="2400">
                <a:solidFill>
                  <a:schemeClr val="accent3"/>
                </a:solidFill>
              </a:rPr>
              <a:t> advocate pie chart use, but this is the Google Sheets default.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Basics </a:t>
            </a:r>
            <a:r>
              <a:rPr lang="en"/>
              <a:t>| Student Profile</a:t>
            </a:r>
          </a:p>
        </p:txBody>
      </p:sp>
      <p:cxnSp>
        <p:nvCxnSpPr>
          <p:cNvPr id="155" name="Shape 155"/>
          <p:cNvCxnSpPr/>
          <p:nvPr/>
        </p:nvCxnSpPr>
        <p:spPr>
          <a:xfrm rot="10800000">
            <a:off x="2756275" y="3045700"/>
            <a:ext cx="962400" cy="604500"/>
          </a:xfrm>
          <a:prstGeom prst="straightConnector1">
            <a:avLst/>
          </a:prstGeom>
          <a:noFill/>
          <a:ln cap="flat" cmpd="sng" w="76200">
            <a:solidFill>
              <a:srgbClr val="000000"/>
            </a:solidFill>
            <a:prstDash val="solid"/>
            <a:round/>
            <a:headEnd len="lg" w="lg" type="none"/>
            <a:tailEnd len="lg" w="lg" type="triangle"/>
          </a:ln>
        </p:spPr>
      </p:cxnSp>
      <p:pic>
        <p:nvPicPr>
          <p:cNvPr id="156" name="Shape 156"/>
          <p:cNvPicPr preferRelativeResize="0"/>
          <p:nvPr/>
        </p:nvPicPr>
        <p:blipFill>
          <a:blip r:embed="rId3">
            <a:alphaModFix/>
          </a:blip>
          <a:stretch>
            <a:fillRect/>
          </a:stretch>
        </p:blipFill>
        <p:spPr>
          <a:xfrm>
            <a:off x="4023225" y="1118024"/>
            <a:ext cx="5313699" cy="2292775"/>
          </a:xfrm>
          <a:prstGeom prst="rect">
            <a:avLst/>
          </a:prstGeom>
          <a:noFill/>
          <a:ln>
            <a:noFill/>
          </a:ln>
        </p:spPr>
      </p:pic>
      <p:cxnSp>
        <p:nvCxnSpPr>
          <p:cNvPr id="157" name="Shape 157"/>
          <p:cNvCxnSpPr/>
          <p:nvPr/>
        </p:nvCxnSpPr>
        <p:spPr>
          <a:xfrm rot="10800000">
            <a:off x="6419100" y="3045700"/>
            <a:ext cx="962400" cy="604500"/>
          </a:xfrm>
          <a:prstGeom prst="straightConnector1">
            <a:avLst/>
          </a:prstGeom>
          <a:noFill/>
          <a:ln cap="flat" cmpd="sng" w="76200">
            <a:solidFill>
              <a:srgbClr val="00FF00"/>
            </a:solidFill>
            <a:prstDash val="solid"/>
            <a:round/>
            <a:headEnd len="lg" w="lg" type="none"/>
            <a:tailEnd len="lg" w="lg" type="triangle"/>
          </a:ln>
        </p:spPr>
      </p:cxnSp>
      <p:cxnSp>
        <p:nvCxnSpPr>
          <p:cNvPr id="158" name="Shape 158"/>
          <p:cNvCxnSpPr/>
          <p:nvPr/>
        </p:nvCxnSpPr>
        <p:spPr>
          <a:xfrm rot="10800000">
            <a:off x="6665925" y="2454237"/>
            <a:ext cx="962400" cy="604500"/>
          </a:xfrm>
          <a:prstGeom prst="straightConnector1">
            <a:avLst/>
          </a:prstGeom>
          <a:noFill/>
          <a:ln cap="flat" cmpd="sng" w="76200">
            <a:solidFill>
              <a:srgbClr val="000000"/>
            </a:solidFill>
            <a:prstDash val="solid"/>
            <a:round/>
            <a:headEnd len="lg" w="lg" type="none"/>
            <a:tailEnd len="lg" w="lg" type="triangle"/>
          </a:ln>
        </p:spPr>
      </p:cxnSp>
      <p:pic>
        <p:nvPicPr>
          <p:cNvPr id="159" name="Shape 159"/>
          <p:cNvPicPr preferRelativeResize="0"/>
          <p:nvPr/>
        </p:nvPicPr>
        <p:blipFill>
          <a:blip r:embed="rId4">
            <a:alphaModFix/>
          </a:blip>
          <a:stretch>
            <a:fillRect/>
          </a:stretch>
        </p:blipFill>
        <p:spPr>
          <a:xfrm>
            <a:off x="178125" y="1645525"/>
            <a:ext cx="4375375" cy="2221925"/>
          </a:xfrm>
          <a:prstGeom prst="rect">
            <a:avLst/>
          </a:prstGeom>
          <a:noFill/>
          <a:ln>
            <a:noFill/>
          </a:ln>
        </p:spPr>
      </p:pic>
      <p:cxnSp>
        <p:nvCxnSpPr>
          <p:cNvPr id="160" name="Shape 160"/>
          <p:cNvCxnSpPr/>
          <p:nvPr/>
        </p:nvCxnSpPr>
        <p:spPr>
          <a:xfrm rot="10800000">
            <a:off x="2756275" y="3045687"/>
            <a:ext cx="962400" cy="604500"/>
          </a:xfrm>
          <a:prstGeom prst="straightConnector1">
            <a:avLst/>
          </a:prstGeom>
          <a:noFill/>
          <a:ln cap="flat" cmpd="sng" w="76200">
            <a:solidFill>
              <a:srgbClr val="000000"/>
            </a:solidFill>
            <a:prstDash val="solid"/>
            <a:round/>
            <a:headEnd len="lg" w="lg" type="none"/>
            <a:tailEnd len="lg" w="lg" type="triangle"/>
          </a:ln>
        </p:spPr>
      </p:cxnSp>
      <p:cxnSp>
        <p:nvCxnSpPr>
          <p:cNvPr id="161" name="Shape 161"/>
          <p:cNvCxnSpPr/>
          <p:nvPr/>
        </p:nvCxnSpPr>
        <p:spPr>
          <a:xfrm rot="10800000">
            <a:off x="2490650" y="3700025"/>
            <a:ext cx="962400" cy="604500"/>
          </a:xfrm>
          <a:prstGeom prst="straightConnector1">
            <a:avLst/>
          </a:prstGeom>
          <a:noFill/>
          <a:ln cap="flat" cmpd="sng" w="76200">
            <a:solidFill>
              <a:srgbClr val="00FF00"/>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Course Basics </a:t>
            </a:r>
            <a:r>
              <a:rPr lang="en"/>
              <a:t>| Student Profile</a:t>
            </a:r>
          </a:p>
          <a:p>
            <a:pPr lvl="0" rtl="0">
              <a:spcBef>
                <a:spcPts val="0"/>
              </a:spcBef>
              <a:buNone/>
            </a:pPr>
            <a:r>
              <a:t/>
            </a:r>
            <a:endParaRPr b="1"/>
          </a:p>
        </p:txBody>
      </p:sp>
      <p:pic>
        <p:nvPicPr>
          <p:cNvPr id="167" name="Shape 167"/>
          <p:cNvPicPr preferRelativeResize="0"/>
          <p:nvPr/>
        </p:nvPicPr>
        <p:blipFill>
          <a:blip r:embed="rId3">
            <a:alphaModFix/>
          </a:blip>
          <a:stretch>
            <a:fillRect/>
          </a:stretch>
        </p:blipFill>
        <p:spPr>
          <a:xfrm>
            <a:off x="411525" y="1221675"/>
            <a:ext cx="6745700" cy="3264049"/>
          </a:xfrm>
          <a:prstGeom prst="rect">
            <a:avLst/>
          </a:prstGeom>
          <a:noFill/>
          <a:ln>
            <a:noFill/>
          </a:ln>
        </p:spPr>
      </p:pic>
      <p:cxnSp>
        <p:nvCxnSpPr>
          <p:cNvPr id="168" name="Shape 168"/>
          <p:cNvCxnSpPr/>
          <p:nvPr/>
        </p:nvCxnSpPr>
        <p:spPr>
          <a:xfrm rot="10800000">
            <a:off x="3934450" y="3798750"/>
            <a:ext cx="962400" cy="604500"/>
          </a:xfrm>
          <a:prstGeom prst="straightConnector1">
            <a:avLst/>
          </a:prstGeom>
          <a:noFill/>
          <a:ln cap="flat" cmpd="sng" w="76200">
            <a:solidFill>
              <a:srgbClr val="00FF00"/>
            </a:solidFill>
            <a:prstDash val="solid"/>
            <a:round/>
            <a:headEnd len="lg" w="lg" type="none"/>
            <a:tailEnd len="lg" w="lg" type="triangle"/>
          </a:ln>
        </p:spPr>
      </p:cxnSp>
      <p:cxnSp>
        <p:nvCxnSpPr>
          <p:cNvPr id="169" name="Shape 169"/>
          <p:cNvCxnSpPr/>
          <p:nvPr/>
        </p:nvCxnSpPr>
        <p:spPr>
          <a:xfrm rot="10800000">
            <a:off x="4150700" y="3089500"/>
            <a:ext cx="962400" cy="604500"/>
          </a:xfrm>
          <a:prstGeom prst="straightConnector1">
            <a:avLst/>
          </a:prstGeom>
          <a:noFill/>
          <a:ln cap="flat" cmpd="sng" w="76200">
            <a:solidFill>
              <a:srgbClr val="000000"/>
            </a:solidFill>
            <a:prstDash val="solid"/>
            <a:round/>
            <a:headEnd len="lg" w="lg" type="none"/>
            <a:tailEnd len="lg" w="lg"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Course Basics </a:t>
            </a:r>
            <a:r>
              <a:rPr lang="en"/>
              <a:t>| Student Profile</a:t>
            </a:r>
          </a:p>
          <a:p>
            <a:pPr lvl="0">
              <a:spcBef>
                <a:spcPts val="0"/>
              </a:spcBef>
              <a:buNone/>
            </a:pPr>
            <a:r>
              <a:t/>
            </a:r>
            <a:endParaRPr b="1"/>
          </a:p>
          <a:p>
            <a:pPr lvl="0" rtl="0">
              <a:spcBef>
                <a:spcPts val="0"/>
              </a:spcBef>
              <a:buNone/>
            </a:pPr>
            <a:r>
              <a:t/>
            </a:r>
            <a:endParaRPr b="1"/>
          </a:p>
        </p:txBody>
      </p:sp>
      <p:pic>
        <p:nvPicPr>
          <p:cNvPr id="175" name="Shape 175"/>
          <p:cNvPicPr preferRelativeResize="0"/>
          <p:nvPr/>
        </p:nvPicPr>
        <p:blipFill>
          <a:blip r:embed="rId3">
            <a:alphaModFix/>
          </a:blip>
          <a:stretch>
            <a:fillRect/>
          </a:stretch>
        </p:blipFill>
        <p:spPr>
          <a:xfrm>
            <a:off x="152400" y="1170200"/>
            <a:ext cx="8220724" cy="382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Course Basics </a:t>
            </a:r>
            <a:r>
              <a:rPr lang="en"/>
              <a:t>| Student Profile</a:t>
            </a:r>
          </a:p>
          <a:p>
            <a:pPr lvl="0" rtl="0">
              <a:spcBef>
                <a:spcPts val="0"/>
              </a:spcBef>
              <a:buNone/>
            </a:pPr>
            <a:r>
              <a:t/>
            </a:r>
            <a:endParaRPr b="1"/>
          </a:p>
        </p:txBody>
      </p:sp>
      <p:pic>
        <p:nvPicPr>
          <p:cNvPr id="181" name="Shape 181"/>
          <p:cNvPicPr preferRelativeResize="0"/>
          <p:nvPr/>
        </p:nvPicPr>
        <p:blipFill>
          <a:blip r:embed="rId3">
            <a:alphaModFix/>
          </a:blip>
          <a:stretch>
            <a:fillRect/>
          </a:stretch>
        </p:blipFill>
        <p:spPr>
          <a:xfrm>
            <a:off x="2087350" y="1098275"/>
            <a:ext cx="4245550" cy="1777649"/>
          </a:xfrm>
          <a:prstGeom prst="rect">
            <a:avLst/>
          </a:prstGeom>
          <a:noFill/>
          <a:ln>
            <a:noFill/>
          </a:ln>
        </p:spPr>
      </p:pic>
      <p:pic>
        <p:nvPicPr>
          <p:cNvPr id="182" name="Shape 182"/>
          <p:cNvPicPr preferRelativeResize="0"/>
          <p:nvPr/>
        </p:nvPicPr>
        <p:blipFill>
          <a:blip r:embed="rId4">
            <a:alphaModFix/>
          </a:blip>
          <a:stretch>
            <a:fillRect/>
          </a:stretch>
        </p:blipFill>
        <p:spPr>
          <a:xfrm>
            <a:off x="2188525" y="3073349"/>
            <a:ext cx="4185737" cy="1765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188" name="Shape 188"/>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solidFill>
                  <a:schemeClr val="accent3"/>
                </a:solidFill>
              </a:rPr>
              <a:t>The Student Experience</a:t>
            </a:r>
            <a:br>
              <a:rPr lang="en" sz="2400">
                <a:solidFill>
                  <a:schemeClr val="accent3"/>
                </a:solidFill>
              </a:rPr>
            </a:br>
            <a:r>
              <a:rPr lang="en" sz="2400">
                <a:solidFill>
                  <a:schemeClr val="lt2"/>
                </a:solidFill>
              </a:rPr>
              <a:t>The Curriculum</a:t>
            </a:r>
            <a:br>
              <a:rPr lang="en" sz="2400">
                <a:solidFill>
                  <a:schemeClr val="lt2"/>
                </a:solidFill>
              </a:rPr>
            </a:br>
            <a:r>
              <a:rPr lang="en" sz="2400">
                <a:solidFill>
                  <a:schemeClr val="lt2"/>
                </a:solidFill>
              </a:rPr>
              <a:t>Discussion</a:t>
            </a:r>
            <a:br>
              <a:rPr lang="en" sz="2400">
                <a:solidFill>
                  <a:schemeClr val="lt2"/>
                </a:solidFill>
              </a:rPr>
            </a:br>
            <a:r>
              <a:rPr lang="en" sz="2400">
                <a:solidFill>
                  <a:schemeClr val="lt2"/>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Grading</a:t>
            </a:r>
          </a:p>
        </p:txBody>
      </p:sp>
      <p:sp>
        <p:nvSpPr>
          <p:cNvPr id="194" name="Shape 194"/>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lnSpc>
                <a:spcPct val="100000"/>
              </a:lnSpc>
              <a:spcBef>
                <a:spcPts val="0"/>
              </a:spcBef>
              <a:buNone/>
            </a:pPr>
            <a:r>
              <a:rPr lang="en" sz="2400"/>
              <a:t>Weekly </a:t>
            </a:r>
            <a:r>
              <a:rPr lang="en" sz="2400"/>
              <a:t>Homework  (30%)</a:t>
            </a:r>
          </a:p>
          <a:p>
            <a:pPr lvl="0">
              <a:lnSpc>
                <a:spcPct val="100000"/>
              </a:lnSpc>
              <a:spcBef>
                <a:spcPts val="0"/>
              </a:spcBef>
              <a:buNone/>
            </a:pPr>
            <a:r>
              <a:rPr lang="en" sz="2400"/>
              <a:t>Project 1 object oriented, individual (20%)</a:t>
            </a:r>
          </a:p>
          <a:p>
            <a:pPr lvl="0" rtl="0">
              <a:lnSpc>
                <a:spcPct val="100000"/>
              </a:lnSpc>
              <a:spcBef>
                <a:spcPts val="0"/>
              </a:spcBef>
              <a:buNone/>
            </a:pPr>
            <a:r>
              <a:rPr lang="en" sz="2400"/>
              <a:t>Project 2 data analysis, group (20%)</a:t>
            </a:r>
          </a:p>
          <a:p>
            <a:pPr lvl="0" rtl="0">
              <a:lnSpc>
                <a:spcPct val="100000"/>
              </a:lnSpc>
              <a:spcBef>
                <a:spcPts val="0"/>
              </a:spcBef>
              <a:buNone/>
            </a:pPr>
            <a:r>
              <a:rPr lang="en" sz="2400"/>
              <a:t>Participation (10%)</a:t>
            </a:r>
          </a:p>
          <a:p>
            <a:pPr lvl="0">
              <a:lnSpc>
                <a:spcPct val="100000"/>
              </a:lnSpc>
              <a:spcBef>
                <a:spcPts val="0"/>
              </a:spcBef>
              <a:buNone/>
            </a:pPr>
            <a:r>
              <a:rPr lang="en" sz="2400"/>
              <a:t>Midterm (10%)</a:t>
            </a:r>
          </a:p>
          <a:p>
            <a:pPr lvl="0">
              <a:spcBef>
                <a:spcPts val="0"/>
              </a:spcBef>
              <a:buNone/>
            </a:pPr>
            <a:r>
              <a:rPr lang="en" sz="2400"/>
              <a:t>Final (10%)</a:t>
            </a:r>
          </a:p>
          <a:p>
            <a:pPr lvl="0">
              <a:spcBef>
                <a:spcPts val="0"/>
              </a:spcBef>
              <a:buNone/>
            </a:pPr>
            <a:r>
              <a:t/>
            </a:r>
            <a:endParaRPr sz="2400"/>
          </a:p>
          <a:p>
            <a:pPr lvl="0" rtl="0">
              <a:spcBef>
                <a:spcPts val="0"/>
              </a:spcBef>
              <a:buNone/>
            </a:pPr>
            <a:br>
              <a:rPr lang="en" sz="2400">
                <a:solidFill>
                  <a:srgbClr val="B7B7B7"/>
                </a:solidFill>
              </a:rPr>
            </a:b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Schedule</a:t>
            </a:r>
          </a:p>
        </p:txBody>
      </p:sp>
      <p:sp>
        <p:nvSpPr>
          <p:cNvPr id="200" name="Shape 200"/>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spcBef>
                <a:spcPts val="0"/>
              </a:spcBef>
              <a:buNone/>
            </a:pPr>
            <a:r>
              <a:rPr lang="en" u="sng">
                <a:solidFill>
                  <a:schemeClr val="accent5"/>
                </a:solidFill>
                <a:hlinkClick r:id="rId3"/>
              </a:rPr>
              <a:t>https://docs.google.com/spreadsheets/d/1s1FZzV-8Mw4FjYZc_2j-knD76P8ehLMKt4w7UHYN5_I/edit?usp=sharing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GitHub</a:t>
            </a:r>
          </a:p>
        </p:txBody>
      </p:sp>
      <p:sp>
        <p:nvSpPr>
          <p:cNvPr id="206" name="Shape 206"/>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a:t>Installation:</a:t>
            </a:r>
            <a:br>
              <a:rPr lang="en"/>
            </a:br>
            <a:r>
              <a:rPr lang="en" u="sng">
                <a:solidFill>
                  <a:schemeClr val="hlink"/>
                </a:solidFill>
                <a:hlinkClick r:id="rId3"/>
              </a:rPr>
              <a:t>https://github.com/MIDS-INFO-W18/Installation</a:t>
            </a:r>
          </a:p>
          <a:p>
            <a:pPr lvl="0">
              <a:spcBef>
                <a:spcPts val="0"/>
              </a:spcBef>
              <a:buNone/>
            </a:pPr>
            <a:r>
              <a:rPr lang="en"/>
              <a:t>All Course Asynchronous Materials:</a:t>
            </a:r>
            <a:br>
              <a:rPr lang="en"/>
            </a:br>
            <a:r>
              <a:rPr lang="en" u="sng">
                <a:solidFill>
                  <a:schemeClr val="hlink"/>
                </a:solidFill>
                <a:hlinkClick r:id="rId4"/>
              </a:rPr>
              <a:t>https://github.com/MIDS-INFO-W18/Course-Syllabus</a:t>
            </a:r>
          </a:p>
          <a:p>
            <a:pPr lvl="0">
              <a:spcBef>
                <a:spcPts val="0"/>
              </a:spcBef>
              <a:buNone/>
            </a:pPr>
            <a:r>
              <a:rPr lang="en"/>
              <a:t>Homework:</a:t>
            </a:r>
            <a:br>
              <a:rPr lang="en"/>
            </a:br>
            <a:r>
              <a:rPr lang="en" u="sng">
                <a:solidFill>
                  <a:schemeClr val="hlink"/>
                </a:solidFill>
                <a:hlinkClick r:id="rId5"/>
              </a:rPr>
              <a:t>https://github.com/MIDS-INFO-W18/assignments_upstream_fall17</a:t>
            </a:r>
          </a:p>
          <a:p>
            <a:pPr lvl="0">
              <a:spcBef>
                <a:spcPts val="0"/>
              </a:spcBef>
              <a:buNone/>
            </a:pPr>
            <a:r>
              <a:rPr lang="en"/>
              <a:t>Free for All:</a:t>
            </a:r>
            <a:br>
              <a:rPr lang="en"/>
            </a:br>
            <a:r>
              <a:rPr lang="en" u="sng">
                <a:solidFill>
                  <a:schemeClr val="hlink"/>
                </a:solidFill>
                <a:hlinkClick r:id="rId6"/>
              </a:rPr>
              <a:t>https://github.com/MIDS-INFO-W18/github-playground</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Submitting Homework</a:t>
            </a:r>
          </a:p>
        </p:txBody>
      </p:sp>
      <p:sp>
        <p:nvSpPr>
          <p:cNvPr id="212" name="Shape 212"/>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sz="2400"/>
              <a:t>Students </a:t>
            </a:r>
            <a:r>
              <a:rPr b="1" lang="en" sz="2400" u="sng">
                <a:solidFill>
                  <a:schemeClr val="accent3"/>
                </a:solidFill>
              </a:rPr>
              <a:t>pull</a:t>
            </a:r>
            <a:r>
              <a:rPr b="1" lang="en" sz="2400"/>
              <a:t> </a:t>
            </a:r>
            <a:r>
              <a:rPr lang="en" sz="2400"/>
              <a:t>homework from a shared repository, and </a:t>
            </a:r>
            <a:r>
              <a:rPr b="1" lang="en" sz="2400" u="sng">
                <a:solidFill>
                  <a:schemeClr val="accent3"/>
                </a:solidFill>
              </a:rPr>
              <a:t>push</a:t>
            </a:r>
            <a:r>
              <a:rPr lang="en" sz="2400"/>
              <a:t> their solutions to a private repository that only they can see.</a:t>
            </a:r>
          </a:p>
          <a:p>
            <a:pPr lvl="0">
              <a:spcBef>
                <a:spcPts val="0"/>
              </a:spcBef>
              <a:buNone/>
            </a:pPr>
            <a:r>
              <a:rPr lang="en"/>
              <a:t>We use GitHub “teams” to control access across our repositories.</a:t>
            </a:r>
          </a:p>
          <a:p>
            <a:pPr lvl="0">
              <a:spcBef>
                <a:spcPts val="0"/>
              </a:spcBef>
              <a:buNone/>
            </a:pPr>
            <a:r>
              <a:rPr lang="en"/>
              <a:t>Demo:</a:t>
            </a:r>
            <a:br>
              <a:rPr lang="en"/>
            </a:br>
            <a:r>
              <a:rPr lang="en" u="sng">
                <a:solidFill>
                  <a:schemeClr val="hlink"/>
                </a:solidFill>
                <a:hlinkClick r:id="rId3"/>
              </a:rPr>
              <a:t>https://github.com/MIDS-INFO-W18</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Instruction Team</a:t>
            </a:r>
          </a:p>
        </p:txBody>
      </p:sp>
      <p:pic>
        <p:nvPicPr>
          <p:cNvPr id="98" name="Shape 98"/>
          <p:cNvPicPr preferRelativeResize="0"/>
          <p:nvPr/>
        </p:nvPicPr>
        <p:blipFill>
          <a:blip r:embed="rId3">
            <a:alphaModFix/>
          </a:blip>
          <a:stretch>
            <a:fillRect/>
          </a:stretch>
        </p:blipFill>
        <p:spPr>
          <a:xfrm>
            <a:off x="784050" y="1514475"/>
            <a:ext cx="2276475" cy="1809750"/>
          </a:xfrm>
          <a:prstGeom prst="rect">
            <a:avLst/>
          </a:prstGeom>
          <a:noFill/>
          <a:ln>
            <a:noFill/>
          </a:ln>
        </p:spPr>
      </p:pic>
      <p:pic>
        <p:nvPicPr>
          <p:cNvPr id="99" name="Shape 99"/>
          <p:cNvPicPr preferRelativeResize="0"/>
          <p:nvPr/>
        </p:nvPicPr>
        <p:blipFill>
          <a:blip r:embed="rId4">
            <a:alphaModFix/>
          </a:blip>
          <a:stretch>
            <a:fillRect/>
          </a:stretch>
        </p:blipFill>
        <p:spPr>
          <a:xfrm>
            <a:off x="3719275" y="1471612"/>
            <a:ext cx="1895475" cy="1895475"/>
          </a:xfrm>
          <a:prstGeom prst="rect">
            <a:avLst/>
          </a:prstGeom>
          <a:noFill/>
          <a:ln>
            <a:noFill/>
          </a:ln>
        </p:spPr>
      </p:pic>
      <p:pic>
        <p:nvPicPr>
          <p:cNvPr id="100" name="Shape 100"/>
          <p:cNvPicPr preferRelativeResize="0"/>
          <p:nvPr/>
        </p:nvPicPr>
        <p:blipFill>
          <a:blip r:embed="rId5">
            <a:alphaModFix/>
          </a:blip>
          <a:stretch>
            <a:fillRect/>
          </a:stretch>
        </p:blipFill>
        <p:spPr>
          <a:xfrm>
            <a:off x="6273500" y="1466837"/>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The Student Experience </a:t>
            </a:r>
            <a:r>
              <a:rPr lang="en"/>
              <a:t>| Submitting Homework</a:t>
            </a:r>
          </a:p>
          <a:p>
            <a:pPr lvl="0" rtl="0">
              <a:spcBef>
                <a:spcPts val="0"/>
              </a:spcBef>
              <a:buNone/>
            </a:pPr>
            <a:r>
              <a:t/>
            </a:r>
            <a:endParaRPr b="1"/>
          </a:p>
        </p:txBody>
      </p:sp>
      <p:pic>
        <p:nvPicPr>
          <p:cNvPr id="218" name="Shape 218"/>
          <p:cNvPicPr preferRelativeResize="0"/>
          <p:nvPr/>
        </p:nvPicPr>
        <p:blipFill>
          <a:blip r:embed="rId3">
            <a:alphaModFix/>
          </a:blip>
          <a:stretch>
            <a:fillRect/>
          </a:stretch>
        </p:blipFill>
        <p:spPr>
          <a:xfrm>
            <a:off x="2610850" y="924650"/>
            <a:ext cx="3432844" cy="4218850"/>
          </a:xfrm>
          <a:prstGeom prst="rect">
            <a:avLst/>
          </a:prstGeom>
          <a:noFill/>
          <a:ln>
            <a:noFill/>
          </a:ln>
        </p:spPr>
      </p:pic>
      <p:sp>
        <p:nvSpPr>
          <p:cNvPr id="219" name="Shape 219"/>
          <p:cNvSpPr txBox="1"/>
          <p:nvPr/>
        </p:nvSpPr>
        <p:spPr>
          <a:xfrm>
            <a:off x="3363399" y="2935198"/>
            <a:ext cx="714600" cy="413400"/>
          </a:xfrm>
          <a:prstGeom prst="rect">
            <a:avLst/>
          </a:prstGeom>
          <a:noFill/>
          <a:ln>
            <a:noFill/>
          </a:ln>
        </p:spPr>
        <p:txBody>
          <a:bodyPr anchorCtr="0" anchor="t" bIns="91425" lIns="91425" rIns="91425" wrap="square" tIns="91425">
            <a:noAutofit/>
          </a:bodyPr>
          <a:lstStyle/>
          <a:p>
            <a:pPr lvl="0">
              <a:spcBef>
                <a:spcPts val="0"/>
              </a:spcBef>
              <a:buNone/>
            </a:pPr>
            <a:r>
              <a:rPr lang="en" sz="1200"/>
              <a:t>pull</a:t>
            </a:r>
          </a:p>
        </p:txBody>
      </p:sp>
      <p:cxnSp>
        <p:nvCxnSpPr>
          <p:cNvPr id="220" name="Shape 220"/>
          <p:cNvCxnSpPr/>
          <p:nvPr/>
        </p:nvCxnSpPr>
        <p:spPr>
          <a:xfrm>
            <a:off x="3773500" y="3065775"/>
            <a:ext cx="380700" cy="348000"/>
          </a:xfrm>
          <a:prstGeom prst="straightConnector1">
            <a:avLst/>
          </a:prstGeom>
          <a:noFill/>
          <a:ln cap="flat" cmpd="sng" w="28575">
            <a:solidFill>
              <a:srgbClr val="4A86E8"/>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Behind the Scenes</a:t>
            </a:r>
          </a:p>
        </p:txBody>
      </p:sp>
      <p:sp>
        <p:nvSpPr>
          <p:cNvPr id="226" name="Shape 226"/>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a:t>Instructor Full Content</a:t>
            </a:r>
            <a:r>
              <a:rPr lang="en"/>
              <a:t>:</a:t>
            </a:r>
            <a:br>
              <a:rPr lang="en"/>
            </a:br>
            <a:r>
              <a:rPr lang="en" u="sng">
                <a:solidFill>
                  <a:schemeClr val="hlink"/>
                </a:solidFill>
                <a:hlinkClick r:id="rId3"/>
              </a:rPr>
              <a:t>https://github.com/MIDS-INFO-W18/assignments-instructors</a:t>
            </a:r>
          </a:p>
          <a:p>
            <a:pPr lvl="0">
              <a:spcBef>
                <a:spcPts val="0"/>
              </a:spcBef>
              <a:buNone/>
            </a:pPr>
            <a:r>
              <a:rPr lang="en"/>
              <a:t>Includes:</a:t>
            </a:r>
          </a:p>
          <a:p>
            <a:pPr indent="-228600" lvl="0" marL="457200" rtl="0">
              <a:spcBef>
                <a:spcPts val="0"/>
              </a:spcBef>
            </a:pPr>
            <a:r>
              <a:rPr lang="en"/>
              <a:t>Upcoming homework assignments, projects, and exams (not yet released)</a:t>
            </a:r>
          </a:p>
          <a:p>
            <a:pPr indent="-228600" lvl="0" marL="457200" rtl="0">
              <a:spcBef>
                <a:spcPts val="0"/>
              </a:spcBef>
            </a:pPr>
            <a:r>
              <a:rPr lang="en"/>
              <a:t>Solution keys</a:t>
            </a:r>
          </a:p>
          <a:p>
            <a:pPr indent="-228600" lvl="0" marL="457200" rtl="0">
              <a:spcBef>
                <a:spcPts val="0"/>
              </a:spcBef>
            </a:pPr>
            <a:r>
              <a:rPr lang="en"/>
              <a:t>Files under development</a:t>
            </a:r>
          </a:p>
          <a:p>
            <a:pPr indent="-228600" lvl="0" marL="457200" rtl="0">
              <a:spcBef>
                <a:spcPts val="0"/>
              </a:spcBef>
            </a:pPr>
            <a:r>
              <a:rPr lang="en"/>
              <a:t>“Fun” code we accumulate over the years!</a:t>
            </a:r>
          </a:p>
          <a:p>
            <a:pPr lvl="0" rt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Truly Cross-Section</a:t>
            </a:r>
          </a:p>
        </p:txBody>
      </p:sp>
      <p:sp>
        <p:nvSpPr>
          <p:cNvPr id="232" name="Shape 232"/>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spcBef>
                <a:spcPts val="0"/>
              </a:spcBef>
              <a:buNone/>
            </a:pPr>
            <a:r>
              <a:rPr lang="en" sz="2000"/>
              <a:t>S</a:t>
            </a:r>
            <a:r>
              <a:rPr lang="en" sz="2000"/>
              <a:t>tudents have access to a shared Google Group across all sections.  </a:t>
            </a:r>
            <a:r>
              <a:rPr lang="en" sz="2000"/>
              <a:t>Instructors promise to respond to questions in a timely fashion</a:t>
            </a:r>
            <a:br>
              <a:rPr lang="en" sz="2000"/>
            </a:br>
            <a:r>
              <a:rPr lang="en" sz="2000"/>
              <a:t>	</a:t>
            </a:r>
            <a:r>
              <a:rPr lang="en" sz="1400" u="sng">
                <a:solidFill>
                  <a:schemeClr val="accent5"/>
                </a:solidFill>
                <a:hlinkClick r:id="rId3"/>
              </a:rPr>
              <a:t>https://groups.google.com/forum/#!forum/w200-python-2017-fall</a:t>
            </a:r>
          </a:p>
          <a:p>
            <a:pPr lvl="0">
              <a:spcBef>
                <a:spcPts val="0"/>
              </a:spcBef>
              <a:buNone/>
            </a:pPr>
            <a:r>
              <a:rPr lang="en" sz="2000"/>
              <a:t>Students are welcome to join any office hours for the course</a:t>
            </a:r>
          </a:p>
          <a:p>
            <a:pPr lvl="0">
              <a:spcBef>
                <a:spcPts val="0"/>
              </a:spcBef>
              <a:buNone/>
            </a:pPr>
            <a:r>
              <a:rPr lang="en" sz="2000"/>
              <a:t>Gunnar/Chris get to know each other’s students, to a point</a:t>
            </a:r>
          </a:p>
          <a:p>
            <a:pPr lvl="0">
              <a:spcBef>
                <a:spcPts val="0"/>
              </a:spcBef>
              <a:buNone/>
            </a:pPr>
            <a:r>
              <a:rPr lang="en" sz="2000"/>
              <a:t>Paul joins for final project presentations when possible</a:t>
            </a:r>
          </a:p>
          <a:p>
            <a:pPr lvl="0">
              <a:spcBef>
                <a:spcPts val="0"/>
              </a:spcBef>
              <a:buNone/>
            </a:pPr>
            <a:r>
              <a:rPr lang="en" sz="2000"/>
              <a:t>Students encouraged to use Slack to meet each other</a:t>
            </a:r>
            <a:br>
              <a:rPr lang="en" sz="2000"/>
            </a:br>
            <a:r>
              <a:rPr lang="en" sz="2000"/>
              <a:t>	</a:t>
            </a:r>
            <a:r>
              <a:rPr lang="en" sz="1400" u="sng">
                <a:solidFill>
                  <a:schemeClr val="hlink"/>
                </a:solidFill>
                <a:hlinkClick r:id="rId4"/>
              </a:rPr>
              <a:t>https://ucbischool.slack.com/messages/C5AL99BU6/</a:t>
            </a:r>
          </a:p>
          <a:p>
            <a:pPr lvl="0">
              <a:spcBef>
                <a:spcPts val="0"/>
              </a:spcBef>
              <a:buNone/>
            </a:pPr>
            <a:r>
              <a:t/>
            </a:r>
            <a:endParaRPr sz="2000"/>
          </a:p>
          <a:p>
            <a:pPr lvl="0" rtl="0">
              <a:spcBef>
                <a:spcPts val="0"/>
              </a:spcBef>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Course Kickoff</a:t>
            </a:r>
          </a:p>
        </p:txBody>
      </p:sp>
      <p:sp>
        <p:nvSpPr>
          <p:cNvPr id="238" name="Shape 238"/>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spcBef>
                <a:spcPts val="0"/>
              </a:spcBef>
              <a:buNone/>
            </a:pPr>
            <a:r>
              <a:rPr lang="en" sz="2000"/>
              <a:t>Course is kicked off each year using a set of email “templates” developed over time.</a:t>
            </a:r>
          </a:p>
        </p:txBody>
      </p:sp>
      <p:pic>
        <p:nvPicPr>
          <p:cNvPr id="239" name="Shape 239"/>
          <p:cNvPicPr preferRelativeResize="0"/>
          <p:nvPr/>
        </p:nvPicPr>
        <p:blipFill>
          <a:blip r:embed="rId3">
            <a:alphaModFix/>
          </a:blip>
          <a:stretch>
            <a:fillRect/>
          </a:stretch>
        </p:blipFill>
        <p:spPr>
          <a:xfrm>
            <a:off x="902599" y="2360677"/>
            <a:ext cx="7338825" cy="1742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Course Kickoff</a:t>
            </a:r>
          </a:p>
        </p:txBody>
      </p:sp>
      <p:sp>
        <p:nvSpPr>
          <p:cNvPr id="245" name="Shape 245"/>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sz="2000"/>
              <a:t>Students complete a pre-class 1 assignment</a:t>
            </a:r>
          </a:p>
          <a:p>
            <a:pPr lvl="0">
              <a:spcBef>
                <a:spcPts val="0"/>
              </a:spcBef>
              <a:buNone/>
            </a:pPr>
            <a:r>
              <a:rPr lang="en" sz="2000"/>
              <a:t>We pay close attention in the first few weeks to make sure nobody gets left behind, including individual follow-up as needed</a:t>
            </a:r>
          </a:p>
          <a:p>
            <a:pPr lvl="0">
              <a:spcBef>
                <a:spcPts val="0"/>
              </a:spcBef>
              <a:buNone/>
            </a:pPr>
            <a:r>
              <a:rPr lang="en" sz="2000"/>
              <a:t>No Python taught in the first week</a:t>
            </a:r>
          </a:p>
          <a:p>
            <a:pPr lvl="0">
              <a:spcBef>
                <a:spcPts val="0"/>
              </a:spcBef>
              <a:buNone/>
            </a:pPr>
            <a:r>
              <a:rPr lang="en" sz="2000"/>
              <a:t>Students learn how to use git, GitHub, and the command line.  These tools are then used throughout the course</a:t>
            </a:r>
          </a:p>
          <a:p>
            <a:pPr lvl="0" rtl="0">
              <a:spcBef>
                <a:spcPts val="0"/>
              </a:spcBef>
              <a:buNone/>
            </a:pPr>
            <a:r>
              <a:rPr lang="en" sz="2000"/>
              <a:t>Students who fail HW 1 are asked to resubmit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Student Experience </a:t>
            </a:r>
            <a:r>
              <a:rPr lang="en"/>
              <a:t>| Live Sessions</a:t>
            </a:r>
          </a:p>
        </p:txBody>
      </p:sp>
      <p:sp>
        <p:nvSpPr>
          <p:cNvPr id="251" name="Shape 251"/>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sz="2000"/>
              <a:t>In live sessions, we:</a:t>
            </a:r>
          </a:p>
          <a:p>
            <a:pPr indent="-355600" lvl="0" marL="457200" rtl="0">
              <a:spcBef>
                <a:spcPts val="0"/>
              </a:spcBef>
              <a:buSzPct val="100000"/>
            </a:pPr>
            <a:r>
              <a:rPr lang="en" sz="2000"/>
              <a:t>Use a presentation such as this one</a:t>
            </a:r>
          </a:p>
          <a:p>
            <a:pPr indent="-355600" lvl="0" marL="457200" rtl="0">
              <a:spcBef>
                <a:spcPts val="0"/>
              </a:spcBef>
              <a:buSzPct val="100000"/>
            </a:pPr>
            <a:r>
              <a:rPr lang="en" sz="2000"/>
              <a:t>Recap major points of the course async</a:t>
            </a:r>
          </a:p>
          <a:p>
            <a:pPr indent="-355600" lvl="0" marL="457200" rtl="0">
              <a:spcBef>
                <a:spcPts val="0"/>
              </a:spcBef>
              <a:buSzPct val="100000"/>
            </a:pPr>
            <a:r>
              <a:rPr lang="en" sz="2000"/>
              <a:t>Demo important concepts on our own machines</a:t>
            </a:r>
          </a:p>
          <a:p>
            <a:pPr indent="-355600" lvl="0" marL="457200" rtl="0">
              <a:spcBef>
                <a:spcPts val="0"/>
              </a:spcBef>
              <a:buSzPct val="100000"/>
            </a:pPr>
            <a:r>
              <a:rPr lang="en" sz="2000"/>
              <a:t>Start discussion around tricky concepts</a:t>
            </a:r>
          </a:p>
          <a:p>
            <a:pPr indent="-355600" lvl="0" marL="457200" rtl="0">
              <a:spcBef>
                <a:spcPts val="0"/>
              </a:spcBef>
              <a:buSzPct val="100000"/>
            </a:pPr>
            <a:r>
              <a:rPr lang="en" sz="2000"/>
              <a:t>Provide breakout activities for most weeks</a:t>
            </a:r>
          </a:p>
          <a:p>
            <a:pPr lvl="0" rtl="0">
              <a:spcBef>
                <a:spcPts val="0"/>
              </a:spcBef>
              <a:buNone/>
            </a:pPr>
            <a:r>
              <a:rPr i="1" lang="en" sz="2000">
                <a:solidFill>
                  <a:schemeClr val="accent3"/>
                </a:solidFill>
              </a:rPr>
              <a:t>New this semester: The submarine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257" name="Shape 257"/>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t>The Student Experience</a:t>
            </a:r>
            <a:br>
              <a:rPr lang="en" sz="2400"/>
            </a:br>
            <a:r>
              <a:rPr lang="en" sz="2400">
                <a:solidFill>
                  <a:schemeClr val="accent3"/>
                </a:solidFill>
              </a:rPr>
              <a:t>The Curriculum</a:t>
            </a:r>
            <a:br>
              <a:rPr lang="en" sz="2400">
                <a:solidFill>
                  <a:schemeClr val="accent3"/>
                </a:solidFill>
              </a:rPr>
            </a:br>
            <a:r>
              <a:rPr lang="en" sz="2400">
                <a:solidFill>
                  <a:schemeClr val="lt2"/>
                </a:solidFill>
              </a:rPr>
              <a:t>Discussion</a:t>
            </a:r>
            <a:br>
              <a:rPr lang="en" sz="2400">
                <a:solidFill>
                  <a:schemeClr val="lt2"/>
                </a:solidFill>
              </a:rPr>
            </a:br>
            <a:r>
              <a:rPr lang="en" sz="2400">
                <a:solidFill>
                  <a:schemeClr val="lt2"/>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Curriculum </a:t>
            </a:r>
            <a:r>
              <a:rPr lang="en"/>
              <a:t>| First 8 Weeks - Programming</a:t>
            </a:r>
          </a:p>
        </p:txBody>
      </p:sp>
      <p:sp>
        <p:nvSpPr>
          <p:cNvPr id="263" name="Shape 263"/>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20000"/>
              </a:lnSpc>
              <a:spcBef>
                <a:spcPts val="0"/>
              </a:spcBef>
              <a:spcAft>
                <a:spcPts val="0"/>
              </a:spcAft>
              <a:buNone/>
            </a:pPr>
            <a:r>
              <a:rPr lang="en">
                <a:solidFill>
                  <a:srgbClr val="4B4B4B"/>
                </a:solidFill>
                <a:highlight>
                  <a:srgbClr val="FFFFFF"/>
                </a:highlight>
              </a:rPr>
              <a:t>Unit 1 | Introduction, the Command Line, Source Control</a:t>
            </a:r>
          </a:p>
          <a:p>
            <a:pPr lvl="0" rtl="0">
              <a:lnSpc>
                <a:spcPct val="120000"/>
              </a:lnSpc>
              <a:spcBef>
                <a:spcPts val="0"/>
              </a:spcBef>
              <a:spcAft>
                <a:spcPts val="0"/>
              </a:spcAft>
              <a:buNone/>
            </a:pPr>
            <a:r>
              <a:rPr lang="en">
                <a:solidFill>
                  <a:srgbClr val="4B4B4B"/>
                </a:solidFill>
                <a:highlight>
                  <a:srgbClr val="FFFFFF"/>
                </a:highlight>
              </a:rPr>
              <a:t>Unit 2 | Starting Out with Python</a:t>
            </a:r>
          </a:p>
          <a:p>
            <a:pPr lvl="0" rtl="0">
              <a:lnSpc>
                <a:spcPct val="120000"/>
              </a:lnSpc>
              <a:spcBef>
                <a:spcPts val="0"/>
              </a:spcBef>
              <a:spcAft>
                <a:spcPts val="0"/>
              </a:spcAft>
              <a:buNone/>
            </a:pPr>
            <a:r>
              <a:rPr lang="en">
                <a:solidFill>
                  <a:srgbClr val="4B4B4B"/>
                </a:solidFill>
                <a:highlight>
                  <a:srgbClr val="FFFFFF"/>
                </a:highlight>
              </a:rPr>
              <a:t>Unit 3 | Sequence Types and Dictionaries</a:t>
            </a:r>
          </a:p>
          <a:p>
            <a:pPr lvl="0" rtl="0">
              <a:lnSpc>
                <a:spcPct val="120000"/>
              </a:lnSpc>
              <a:spcBef>
                <a:spcPts val="0"/>
              </a:spcBef>
              <a:spcAft>
                <a:spcPts val="0"/>
              </a:spcAft>
              <a:buNone/>
            </a:pPr>
            <a:r>
              <a:rPr lang="en">
                <a:solidFill>
                  <a:srgbClr val="4B4B4B"/>
                </a:solidFill>
                <a:highlight>
                  <a:srgbClr val="FFFFFF"/>
                </a:highlight>
              </a:rPr>
              <a:t>Unit 4 | More About Control and Algorithms</a:t>
            </a:r>
          </a:p>
          <a:p>
            <a:pPr lvl="0" rtl="0">
              <a:lnSpc>
                <a:spcPct val="120000"/>
              </a:lnSpc>
              <a:spcBef>
                <a:spcPts val="0"/>
              </a:spcBef>
              <a:spcAft>
                <a:spcPts val="0"/>
              </a:spcAft>
              <a:buNone/>
            </a:pPr>
            <a:r>
              <a:rPr lang="en">
                <a:solidFill>
                  <a:srgbClr val="4B4B4B"/>
                </a:solidFill>
                <a:highlight>
                  <a:srgbClr val="FFFFFF"/>
                </a:highlight>
              </a:rPr>
              <a:t>Unit 5 | Functions</a:t>
            </a:r>
          </a:p>
          <a:p>
            <a:pPr lvl="0" rtl="0">
              <a:lnSpc>
                <a:spcPct val="120000"/>
              </a:lnSpc>
              <a:spcBef>
                <a:spcPts val="0"/>
              </a:spcBef>
              <a:spcAft>
                <a:spcPts val="0"/>
              </a:spcAft>
              <a:buNone/>
            </a:pPr>
            <a:r>
              <a:rPr lang="en">
                <a:solidFill>
                  <a:srgbClr val="4B4B4B"/>
                </a:solidFill>
                <a:highlight>
                  <a:srgbClr val="FFFFFF"/>
                </a:highlight>
              </a:rPr>
              <a:t>Unit 6 | Complexity</a:t>
            </a:r>
          </a:p>
          <a:p>
            <a:pPr lvl="0" rtl="0">
              <a:lnSpc>
                <a:spcPct val="120000"/>
              </a:lnSpc>
              <a:spcBef>
                <a:spcPts val="0"/>
              </a:spcBef>
              <a:spcAft>
                <a:spcPts val="0"/>
              </a:spcAft>
              <a:buNone/>
            </a:pPr>
            <a:r>
              <a:rPr lang="en">
                <a:solidFill>
                  <a:srgbClr val="4B4B4B"/>
                </a:solidFill>
                <a:highlight>
                  <a:srgbClr val="FFFFFF"/>
                </a:highlight>
              </a:rPr>
              <a:t>Unit 7 | Classes</a:t>
            </a:r>
          </a:p>
          <a:p>
            <a:pPr lvl="0" rtl="0">
              <a:lnSpc>
                <a:spcPct val="120000"/>
              </a:lnSpc>
              <a:spcBef>
                <a:spcPts val="0"/>
              </a:spcBef>
              <a:spcAft>
                <a:spcPts val="0"/>
              </a:spcAft>
              <a:buNone/>
            </a:pPr>
            <a:r>
              <a:rPr lang="en">
                <a:solidFill>
                  <a:srgbClr val="4B4B4B"/>
                </a:solidFill>
                <a:highlight>
                  <a:srgbClr val="FFFFFF"/>
                </a:highlight>
              </a:rPr>
              <a:t>Unit 8 | Object-Oriented Programming</a:t>
            </a:r>
          </a:p>
          <a:p>
            <a:pPr lvl="0" rtl="0">
              <a:lnSpc>
                <a:spcPct val="120000"/>
              </a:lnSpc>
              <a:spcBef>
                <a:spcPts val="0"/>
              </a:spcBef>
              <a:spcAft>
                <a:spcPts val="0"/>
              </a:spcAft>
              <a:buNone/>
            </a:pPr>
            <a:r>
              <a:t/>
            </a:r>
            <a:endParaRPr>
              <a:solidFill>
                <a:srgbClr val="4B4B4B"/>
              </a:solidFill>
              <a:highlight>
                <a:srgbClr val="FFFFFF"/>
              </a:highlight>
            </a:endParaRPr>
          </a:p>
          <a:p>
            <a:pPr lvl="0" rtl="0">
              <a:lnSpc>
                <a:spcPct val="120000"/>
              </a:lnSpc>
              <a:spcBef>
                <a:spcPts val="0"/>
              </a:spcBef>
              <a:spcAft>
                <a:spcPts val="0"/>
              </a:spcAft>
              <a:buNone/>
            </a:pPr>
            <a:r>
              <a:rPr lang="en">
                <a:solidFill>
                  <a:srgbClr val="4B4B4B"/>
                </a:solidFill>
                <a:highlight>
                  <a:srgbClr val="FFFFFF"/>
                </a:highlight>
              </a:rPr>
              <a:t>Individual Object Oriented Project</a:t>
            </a:r>
          </a:p>
          <a:p>
            <a:pPr indent="0" lvl="0" marL="0" rtl="0">
              <a:lnSpc>
                <a:spcPct val="100000"/>
              </a:lnSpc>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Curriculum </a:t>
            </a:r>
            <a:r>
              <a:rPr lang="en"/>
              <a:t>| Programming</a:t>
            </a:r>
          </a:p>
        </p:txBody>
      </p:sp>
      <p:sp>
        <p:nvSpPr>
          <p:cNvPr id="269" name="Shape 269"/>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a:t>The first eight weeks of our course are designed to challenge students, culminating in a student-designed project and a midterm.  </a:t>
            </a:r>
          </a:p>
          <a:p>
            <a:pPr lvl="0">
              <a:spcBef>
                <a:spcPts val="0"/>
              </a:spcBef>
              <a:buNone/>
            </a:pPr>
            <a:r>
              <a:rPr lang="en"/>
              <a:t>Students are exposed to a wide range of programming tools, and the homework gets progressively harder as more tools must be integrated to solve problems</a:t>
            </a:r>
          </a:p>
          <a:p>
            <a:pPr lvl="0">
              <a:spcBef>
                <a:spcPts val="0"/>
              </a:spcBef>
              <a:buNone/>
            </a:pPr>
            <a:r>
              <a:rPr lang="en"/>
              <a:t>Important theory is also covered: pseudocoding, algorithm complexity, recursion</a:t>
            </a:r>
            <a:br>
              <a:rPr lang="en"/>
            </a:br>
          </a:p>
          <a:p>
            <a:pPr lvl="0" rtl="0">
              <a:spcBef>
                <a:spcPts val="0"/>
              </a:spcBef>
              <a:buNone/>
            </a:pPr>
            <a:r>
              <a:rPr lang="en">
                <a:solidFill>
                  <a:schemeClr val="accent3"/>
                </a:solidFill>
              </a:rPr>
              <a:t>We thought it would be fitting (and fun!) to show you context into the course through an example homework problem from each week.</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 - Unit 1</a:t>
            </a:r>
          </a:p>
        </p:txBody>
      </p:sp>
      <p:pic>
        <p:nvPicPr>
          <p:cNvPr id="275" name="Shape 275"/>
          <p:cNvPicPr preferRelativeResize="0"/>
          <p:nvPr/>
        </p:nvPicPr>
        <p:blipFill>
          <a:blip r:embed="rId3">
            <a:alphaModFix/>
          </a:blip>
          <a:stretch>
            <a:fillRect/>
          </a:stretch>
        </p:blipFill>
        <p:spPr>
          <a:xfrm>
            <a:off x="764650" y="1137575"/>
            <a:ext cx="7614700" cy="3820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a:t>
            </a:r>
            <a:r>
              <a:rPr b="1" lang="en"/>
              <a:t> </a:t>
            </a:r>
            <a:r>
              <a:rPr lang="en"/>
              <a:t>| Agenda</a:t>
            </a:r>
          </a:p>
        </p:txBody>
      </p:sp>
      <p:sp>
        <p:nvSpPr>
          <p:cNvPr id="106" name="Shape 106"/>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solidFill>
                  <a:schemeClr val="accent3"/>
                </a:solidFill>
              </a:rPr>
              <a:t>Review Goals</a:t>
            </a:r>
            <a:br>
              <a:rPr lang="en" sz="2400">
                <a:solidFill>
                  <a:schemeClr val="accent3"/>
                </a:solidFill>
              </a:rPr>
            </a:br>
            <a:r>
              <a:rPr lang="en" sz="2400">
                <a:solidFill>
                  <a:schemeClr val="lt2"/>
                </a:solidFill>
              </a:rPr>
              <a:t>Course Basics</a:t>
            </a:r>
            <a:br>
              <a:rPr lang="en" sz="2400">
                <a:solidFill>
                  <a:schemeClr val="lt2"/>
                </a:solidFill>
              </a:rPr>
            </a:br>
            <a:r>
              <a:rPr lang="en" sz="2400">
                <a:solidFill>
                  <a:schemeClr val="lt2"/>
                </a:solidFill>
              </a:rPr>
              <a:t>The Student Experience</a:t>
            </a:r>
            <a:br>
              <a:rPr lang="en" sz="2400">
                <a:solidFill>
                  <a:schemeClr val="lt2"/>
                </a:solidFill>
              </a:rPr>
            </a:br>
            <a:r>
              <a:rPr lang="en" sz="2400">
                <a:solidFill>
                  <a:schemeClr val="lt2"/>
                </a:solidFill>
              </a:rPr>
              <a:t>The Curriculum</a:t>
            </a:r>
            <a:br>
              <a:rPr lang="en" sz="2400">
                <a:solidFill>
                  <a:schemeClr val="lt2"/>
                </a:solidFill>
              </a:rPr>
            </a:br>
            <a:r>
              <a:rPr lang="en" sz="2400">
                <a:solidFill>
                  <a:schemeClr val="lt2"/>
                </a:solidFill>
              </a:rPr>
              <a:t>Discussion</a:t>
            </a:r>
            <a:br>
              <a:rPr lang="en" sz="2400">
                <a:solidFill>
                  <a:schemeClr val="lt2"/>
                </a:solidFill>
              </a:rPr>
            </a:br>
            <a:r>
              <a:rPr lang="en" sz="2400">
                <a:solidFill>
                  <a:schemeClr val="lt2"/>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2</a:t>
            </a:r>
          </a:p>
        </p:txBody>
      </p:sp>
      <p:pic>
        <p:nvPicPr>
          <p:cNvPr id="281" name="Shape 281"/>
          <p:cNvPicPr preferRelativeResize="0"/>
          <p:nvPr/>
        </p:nvPicPr>
        <p:blipFill>
          <a:blip r:embed="rId3">
            <a:alphaModFix/>
          </a:blip>
          <a:stretch>
            <a:fillRect/>
          </a:stretch>
        </p:blipFill>
        <p:spPr>
          <a:xfrm>
            <a:off x="423950" y="1126700"/>
            <a:ext cx="8296097" cy="3820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3</a:t>
            </a:r>
          </a:p>
        </p:txBody>
      </p:sp>
      <p:pic>
        <p:nvPicPr>
          <p:cNvPr id="287" name="Shape 287"/>
          <p:cNvPicPr preferRelativeResize="0"/>
          <p:nvPr/>
        </p:nvPicPr>
        <p:blipFill>
          <a:blip r:embed="rId3">
            <a:alphaModFix/>
          </a:blip>
          <a:stretch>
            <a:fillRect/>
          </a:stretch>
        </p:blipFill>
        <p:spPr>
          <a:xfrm>
            <a:off x="0" y="1170200"/>
            <a:ext cx="8839200" cy="3754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4</a:t>
            </a:r>
          </a:p>
        </p:txBody>
      </p:sp>
      <p:pic>
        <p:nvPicPr>
          <p:cNvPr id="293" name="Shape 293"/>
          <p:cNvPicPr preferRelativeResize="0"/>
          <p:nvPr/>
        </p:nvPicPr>
        <p:blipFill>
          <a:blip r:embed="rId3">
            <a:alphaModFix/>
          </a:blip>
          <a:stretch>
            <a:fillRect/>
          </a:stretch>
        </p:blipFill>
        <p:spPr>
          <a:xfrm>
            <a:off x="559575" y="1159325"/>
            <a:ext cx="8024859" cy="3820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5</a:t>
            </a:r>
          </a:p>
        </p:txBody>
      </p:sp>
      <p:pic>
        <p:nvPicPr>
          <p:cNvPr id="299" name="Shape 299"/>
          <p:cNvPicPr preferRelativeResize="0"/>
          <p:nvPr/>
        </p:nvPicPr>
        <p:blipFill>
          <a:blip r:embed="rId3">
            <a:alphaModFix/>
          </a:blip>
          <a:stretch>
            <a:fillRect/>
          </a:stretch>
        </p:blipFill>
        <p:spPr>
          <a:xfrm>
            <a:off x="622175" y="1115825"/>
            <a:ext cx="7899650" cy="3820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6</a:t>
            </a:r>
          </a:p>
        </p:txBody>
      </p:sp>
      <p:pic>
        <p:nvPicPr>
          <p:cNvPr id="305" name="Shape 305"/>
          <p:cNvPicPr preferRelativeResize="0"/>
          <p:nvPr/>
        </p:nvPicPr>
        <p:blipFill>
          <a:blip r:embed="rId3">
            <a:alphaModFix/>
          </a:blip>
          <a:stretch>
            <a:fillRect/>
          </a:stretch>
        </p:blipFill>
        <p:spPr>
          <a:xfrm>
            <a:off x="442962" y="1104950"/>
            <a:ext cx="8258076" cy="3820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a:t>
            </a:r>
            <a:r>
              <a:rPr lang="en"/>
              <a:t> - Unit 7</a:t>
            </a:r>
          </a:p>
        </p:txBody>
      </p:sp>
      <p:pic>
        <p:nvPicPr>
          <p:cNvPr id="311" name="Shape 311"/>
          <p:cNvPicPr preferRelativeResize="0"/>
          <p:nvPr/>
        </p:nvPicPr>
        <p:blipFill>
          <a:blip r:embed="rId3">
            <a:alphaModFix/>
          </a:blip>
          <a:stretch>
            <a:fillRect/>
          </a:stretch>
        </p:blipFill>
        <p:spPr>
          <a:xfrm>
            <a:off x="1628362" y="1083050"/>
            <a:ext cx="5887266" cy="3820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Project 1</a:t>
            </a:r>
            <a:r>
              <a:rPr lang="en"/>
              <a:t> | Your Mission</a:t>
            </a:r>
          </a:p>
        </p:txBody>
      </p:sp>
      <p:sp>
        <p:nvSpPr>
          <p:cNvPr id="317" name="Shape 317"/>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a:t>Create a small, object-oriented program of your choosing:</a:t>
            </a:r>
          </a:p>
          <a:p>
            <a:pPr lvl="0" rtl="0" algn="just">
              <a:lnSpc>
                <a:spcPct val="142857"/>
              </a:lnSpc>
              <a:spcBef>
                <a:spcPts val="1100"/>
              </a:spcBef>
              <a:spcAft>
                <a:spcPts val="0"/>
              </a:spcAft>
              <a:buClr>
                <a:srgbClr val="000000"/>
              </a:buClr>
              <a:buSzPct val="61111"/>
              <a:buFont typeface="Arial"/>
              <a:buNone/>
            </a:pPr>
            <a:r>
              <a:rPr lang="en">
                <a:highlight>
                  <a:srgbClr val="FFFFFF"/>
                </a:highlight>
                <a:latin typeface="Arial"/>
                <a:ea typeface="Arial"/>
                <a:cs typeface="Arial"/>
                <a:sym typeface="Arial"/>
              </a:rPr>
              <a:t>Examples:</a:t>
            </a:r>
          </a:p>
          <a:p>
            <a:pPr indent="-342900" lvl="0" marL="736600" marR="279400" rtl="0">
              <a:lnSpc>
                <a:spcPct val="142857"/>
              </a:lnSpc>
              <a:spcBef>
                <a:spcPts val="1100"/>
              </a:spcBef>
              <a:spcAft>
                <a:spcPts val="0"/>
              </a:spcAft>
              <a:buClr>
                <a:schemeClr val="dk2"/>
              </a:buClr>
              <a:buSzPct val="100000"/>
              <a:buFont typeface="Arial"/>
            </a:pPr>
            <a:r>
              <a:rPr lang="en">
                <a:highlight>
                  <a:srgbClr val="FFFFFF"/>
                </a:highlight>
                <a:latin typeface="Arial"/>
                <a:ea typeface="Arial"/>
                <a:cs typeface="Arial"/>
                <a:sym typeface="Arial"/>
              </a:rPr>
              <a:t>An ATM</a:t>
            </a:r>
          </a:p>
          <a:p>
            <a:pPr indent="-342900" lvl="0" marL="736600" marR="279400" rtl="0">
              <a:lnSpc>
                <a:spcPct val="142857"/>
              </a:lnSpc>
              <a:spcBef>
                <a:spcPts val="1100"/>
              </a:spcBef>
              <a:spcAft>
                <a:spcPts val="0"/>
              </a:spcAft>
              <a:buClr>
                <a:schemeClr val="dk2"/>
              </a:buClr>
              <a:buSzPct val="100000"/>
              <a:buFont typeface="Arial"/>
            </a:pPr>
            <a:r>
              <a:rPr lang="en">
                <a:highlight>
                  <a:srgbClr val="FFFFFF"/>
                </a:highlight>
                <a:latin typeface="Arial"/>
                <a:ea typeface="Arial"/>
                <a:cs typeface="Arial"/>
                <a:sym typeface="Arial"/>
              </a:rPr>
              <a:t>A flower shop</a:t>
            </a:r>
          </a:p>
          <a:p>
            <a:pPr indent="-342900" lvl="0" marL="736600" marR="279400" rtl="0">
              <a:lnSpc>
                <a:spcPct val="142857"/>
              </a:lnSpc>
              <a:spcBef>
                <a:spcPts val="1100"/>
              </a:spcBef>
              <a:spcAft>
                <a:spcPts val="0"/>
              </a:spcAft>
              <a:buClr>
                <a:schemeClr val="dk2"/>
              </a:buClr>
              <a:buSzPct val="100000"/>
              <a:buFont typeface="Arial"/>
            </a:pPr>
            <a:r>
              <a:rPr lang="en">
                <a:highlight>
                  <a:srgbClr val="FFFFFF"/>
                </a:highlight>
                <a:latin typeface="Arial"/>
                <a:ea typeface="Arial"/>
                <a:cs typeface="Arial"/>
                <a:sym typeface="Arial"/>
              </a:rPr>
              <a:t>An adventure game</a:t>
            </a:r>
          </a:p>
          <a:p>
            <a:pPr indent="-342900" lvl="0" marL="736600" marR="279400" rtl="0">
              <a:lnSpc>
                <a:spcPct val="142857"/>
              </a:lnSpc>
              <a:spcBef>
                <a:spcPts val="1100"/>
              </a:spcBef>
              <a:spcAft>
                <a:spcPts val="0"/>
              </a:spcAft>
              <a:buClr>
                <a:schemeClr val="dk2"/>
              </a:buClr>
              <a:buSzPct val="100000"/>
              <a:buFont typeface="Arial"/>
            </a:pPr>
            <a:r>
              <a:rPr lang="en">
                <a:highlight>
                  <a:srgbClr val="FFFFFF"/>
                </a:highlight>
                <a:latin typeface="Arial"/>
                <a:ea typeface="Arial"/>
                <a:cs typeface="Arial"/>
                <a:sym typeface="Arial"/>
              </a:rPr>
              <a:t>Something relating to your everyday work</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Project 1 </a:t>
            </a:r>
            <a:r>
              <a:rPr lang="en"/>
              <a:t>| Code</a:t>
            </a:r>
          </a:p>
        </p:txBody>
      </p:sp>
      <p:sp>
        <p:nvSpPr>
          <p:cNvPr id="323" name="Shape 323"/>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a:t>Python 3 code, 300-500 lines (750 max)</a:t>
            </a:r>
          </a:p>
          <a:p>
            <a:pPr lvl="0" rtl="0">
              <a:spcBef>
                <a:spcPts val="0"/>
              </a:spcBef>
              <a:buNone/>
            </a:pPr>
            <a:r>
              <a:rPr lang="en"/>
              <a:t>All code should be well commented!</a:t>
            </a:r>
          </a:p>
          <a:p>
            <a:pPr lvl="0" rtl="0">
              <a:spcBef>
                <a:spcPts val="0"/>
              </a:spcBef>
              <a:buNone/>
            </a:pPr>
            <a:r>
              <a:rPr lang="en"/>
              <a:t>Must use Object Oriented design and classes</a:t>
            </a:r>
          </a:p>
          <a:p>
            <a:pPr lvl="0" rtl="0">
              <a:spcBef>
                <a:spcPts val="0"/>
              </a:spcBef>
              <a:buNone/>
            </a:pPr>
            <a:r>
              <a:rPr lang="en"/>
              <a:t>Demonstrate various flow controls and data types</a:t>
            </a:r>
          </a:p>
          <a:p>
            <a:pPr lvl="0" rtl="0">
              <a:spcBef>
                <a:spcPts val="0"/>
              </a:spcBef>
              <a:buNone/>
            </a:pPr>
            <a:r>
              <a:rPr lang="en"/>
              <a:t>Robust to common user errors and exceptions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Project 1</a:t>
            </a:r>
            <a:r>
              <a:rPr lang="en"/>
              <a:t> | Expectations</a:t>
            </a:r>
          </a:p>
        </p:txBody>
      </p:sp>
      <p:sp>
        <p:nvSpPr>
          <p:cNvPr id="329" name="Shape 329"/>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a:t>The user will interact with your program via Terminal/Shell</a:t>
            </a:r>
          </a:p>
          <a:p>
            <a:pPr lvl="0" rtl="0">
              <a:spcBef>
                <a:spcPts val="0"/>
              </a:spcBef>
              <a:buNone/>
            </a:pPr>
            <a:r>
              <a:rPr lang="en"/>
              <a:t>Three documents due before your class on 3/14 or 3/16:</a:t>
            </a:r>
          </a:p>
          <a:p>
            <a:pPr indent="-228600" lvl="0" marL="914400" rtl="0">
              <a:spcBef>
                <a:spcPts val="0"/>
              </a:spcBef>
              <a:buAutoNum type="arabicPeriod"/>
            </a:pPr>
            <a:r>
              <a:rPr lang="en"/>
              <a:t>Proposal (10%)</a:t>
            </a:r>
          </a:p>
          <a:p>
            <a:pPr indent="-228600" lvl="0" marL="914400" rtl="0">
              <a:spcBef>
                <a:spcPts val="0"/>
              </a:spcBef>
              <a:buAutoNum type="arabicPeriod"/>
            </a:pPr>
            <a:r>
              <a:rPr lang="en"/>
              <a:t>Code(s) (80%)</a:t>
            </a:r>
          </a:p>
          <a:p>
            <a:pPr indent="-228600" lvl="0" marL="914400" rtl="0">
              <a:spcBef>
                <a:spcPts val="0"/>
              </a:spcBef>
              <a:buAutoNum type="arabicPeriod"/>
            </a:pPr>
            <a:r>
              <a:rPr lang="en"/>
              <a:t>Reflective Summary (10%)</a:t>
            </a:r>
          </a:p>
          <a:p>
            <a:pPr lvl="0" rtl="0">
              <a:spcBef>
                <a:spcPts val="0"/>
              </a:spcBef>
              <a:buNone/>
            </a:pPr>
            <a:r>
              <a:rPr lang="en"/>
              <a:t>You will demo your progress in a breakout room (3/7 or 3/9)</a:t>
            </a:r>
          </a:p>
          <a:p>
            <a:pPr lvl="0" rtl="0">
              <a:spcBef>
                <a:spcPts val="0"/>
              </a:spcBef>
              <a:buNone/>
            </a:pPr>
            <a:r>
              <a:rPr lang="en"/>
              <a:t>You may only use Python libraries that come installed with Anaconda</a:t>
            </a:r>
          </a:p>
          <a:p>
            <a:pPr lvl="0" rt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Project 1 </a:t>
            </a:r>
            <a:r>
              <a:rPr lang="en"/>
              <a:t>| Proposal</a:t>
            </a:r>
          </a:p>
        </p:txBody>
      </p:sp>
      <p:sp>
        <p:nvSpPr>
          <p:cNvPr id="335" name="Shape 335"/>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a:t>Describe your project concept</a:t>
            </a:r>
          </a:p>
          <a:p>
            <a:pPr lvl="0" rtl="0">
              <a:spcBef>
                <a:spcPts val="0"/>
              </a:spcBef>
              <a:buNone/>
            </a:pPr>
            <a:r>
              <a:rPr lang="en"/>
              <a:t>Pseudocode your major classes and functions</a:t>
            </a:r>
          </a:p>
          <a:p>
            <a:pPr indent="-228600" lvl="0" marL="914400" rtl="0">
              <a:spcBef>
                <a:spcPts val="0"/>
              </a:spcBef>
              <a:buAutoNum type="arabicPeriod"/>
            </a:pPr>
            <a:r>
              <a:rPr lang="en"/>
              <a:t>Briefly describe the purpose of each class</a:t>
            </a:r>
          </a:p>
          <a:p>
            <a:pPr indent="-228600" lvl="0" marL="914400" rtl="0">
              <a:spcBef>
                <a:spcPts val="0"/>
              </a:spcBef>
              <a:buAutoNum type="arabicPeriod"/>
            </a:pPr>
            <a:r>
              <a:rPr lang="en"/>
              <a:t>List expected functions belong to each class</a:t>
            </a:r>
          </a:p>
          <a:p>
            <a:pPr indent="-228600" lvl="0" marL="914400" rtl="0">
              <a:spcBef>
                <a:spcPts val="0"/>
              </a:spcBef>
              <a:buAutoNum type="arabicPeriod"/>
            </a:pPr>
            <a:r>
              <a:rPr lang="en"/>
              <a:t>List inputs and outputs for each function</a:t>
            </a:r>
          </a:p>
          <a:p>
            <a:pPr lvl="0" rtl="0">
              <a:spcBef>
                <a:spcPts val="0"/>
              </a:spcBef>
              <a:buNone/>
            </a:pPr>
            <a:r>
              <a:rPr lang="en"/>
              <a:t>Instructors will “approve” your draft proposal</a:t>
            </a:r>
          </a:p>
          <a:p>
            <a:pPr lvl="0" rtl="0">
              <a:spcBef>
                <a:spcPts val="0"/>
              </a:spcBef>
              <a:buNone/>
            </a:pPr>
            <a:r>
              <a:rPr lang="en"/>
              <a:t>Coding is </a:t>
            </a:r>
            <a:r>
              <a:rPr b="1" lang="en" u="sng"/>
              <a:t>iterative</a:t>
            </a:r>
            <a:r>
              <a:rPr lang="en"/>
              <a:t>. Your final code may not match the proposal exactly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Review Goals</a:t>
            </a:r>
            <a:r>
              <a:rPr b="1" lang="en"/>
              <a:t> </a:t>
            </a:r>
            <a:r>
              <a:rPr lang="en"/>
              <a:t>| </a:t>
            </a:r>
            <a:r>
              <a:rPr lang="en"/>
              <a:t>The Wisdom of Drew</a:t>
            </a:r>
          </a:p>
        </p:txBody>
      </p:sp>
      <p:sp>
        <p:nvSpPr>
          <p:cNvPr id="112" name="Shape 112"/>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 sz="2400"/>
              <a:t>Develop a shared understanding of program curriculum</a:t>
            </a:r>
          </a:p>
          <a:p>
            <a:pPr lvl="0">
              <a:spcBef>
                <a:spcPts val="0"/>
              </a:spcBef>
              <a:buNone/>
            </a:pPr>
            <a:r>
              <a:rPr lang="en" sz="2400"/>
              <a:t>Identify outcomes for each course</a:t>
            </a:r>
          </a:p>
          <a:p>
            <a:pPr lvl="0">
              <a:spcBef>
                <a:spcPts val="0"/>
              </a:spcBef>
              <a:buNone/>
            </a:pPr>
            <a:r>
              <a:rPr lang="en" sz="2400"/>
              <a:t>Identify gaps and overlaps between courses</a:t>
            </a:r>
          </a:p>
          <a:p>
            <a:pPr lvl="0">
              <a:spcBef>
                <a:spcPts val="0"/>
              </a:spcBef>
              <a:buNone/>
            </a:pPr>
            <a:r>
              <a:rPr lang="en" sz="2400"/>
              <a:t>Share strategies around instruction and tech use</a:t>
            </a:r>
            <a:br>
              <a:rPr lang="en" sz="2400"/>
            </a:br>
          </a:p>
          <a:p>
            <a:pPr lvl="0" rtl="0" algn="ctr">
              <a:spcBef>
                <a:spcPts val="0"/>
              </a:spcBef>
              <a:buNone/>
            </a:pPr>
            <a:r>
              <a:rPr i="1" lang="en" sz="2400">
                <a:solidFill>
                  <a:schemeClr val="accent3"/>
                </a:solidFill>
              </a:rPr>
              <a:t>Assume others know very little about your course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Project 1 </a:t>
            </a:r>
            <a:r>
              <a:rPr lang="en"/>
              <a:t>| Reflection</a:t>
            </a:r>
          </a:p>
        </p:txBody>
      </p:sp>
      <p:sp>
        <p:nvSpPr>
          <p:cNvPr id="341" name="Shape 341"/>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a:t>Submit a 1-page reflection with your code</a:t>
            </a:r>
          </a:p>
          <a:p>
            <a:pPr lvl="0" rtl="0">
              <a:spcBef>
                <a:spcPts val="0"/>
              </a:spcBef>
              <a:buNone/>
            </a:pPr>
            <a:r>
              <a:rPr lang="en"/>
              <a:t>Instructors will read your reflection before grading your project</a:t>
            </a:r>
          </a:p>
          <a:p>
            <a:pPr lvl="0" rtl="0">
              <a:spcBef>
                <a:spcPts val="0"/>
              </a:spcBef>
              <a:buNone/>
            </a:pPr>
            <a:r>
              <a:rPr lang="en"/>
              <a:t>Tell us how to use your project!</a:t>
            </a:r>
          </a:p>
          <a:p>
            <a:pPr lvl="0" rtl="0">
              <a:spcBef>
                <a:spcPts val="0"/>
              </a:spcBef>
              <a:buNone/>
            </a:pPr>
            <a:r>
              <a:rPr lang="en"/>
              <a:t>Discuss challenges you faced and how you overcame them</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Curriculum</a:t>
            </a:r>
            <a:r>
              <a:rPr b="1" lang="en"/>
              <a:t> </a:t>
            </a:r>
            <a:r>
              <a:rPr lang="en"/>
              <a:t>| Last 6 Weeks - Data Analysis</a:t>
            </a:r>
          </a:p>
        </p:txBody>
      </p:sp>
      <p:sp>
        <p:nvSpPr>
          <p:cNvPr id="347" name="Shape 347"/>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20000"/>
              </a:lnSpc>
              <a:spcBef>
                <a:spcPts val="0"/>
              </a:spcBef>
              <a:spcAft>
                <a:spcPts val="0"/>
              </a:spcAft>
              <a:buNone/>
            </a:pPr>
            <a:r>
              <a:rPr lang="en" sz="2400">
                <a:solidFill>
                  <a:srgbClr val="4B4B4B"/>
                </a:solidFill>
                <a:highlight>
                  <a:srgbClr val="FFFFFF"/>
                </a:highlight>
              </a:rPr>
              <a:t>Unit 9 | Working With Text and Binary Data</a:t>
            </a:r>
          </a:p>
          <a:p>
            <a:pPr lvl="0" rtl="0">
              <a:lnSpc>
                <a:spcPct val="120000"/>
              </a:lnSpc>
              <a:spcBef>
                <a:spcPts val="0"/>
              </a:spcBef>
              <a:spcAft>
                <a:spcPts val="0"/>
              </a:spcAft>
              <a:buNone/>
            </a:pPr>
            <a:r>
              <a:rPr lang="en" sz="2400">
                <a:solidFill>
                  <a:srgbClr val="4B4B4B"/>
                </a:solidFill>
                <a:highlight>
                  <a:srgbClr val="FFFFFF"/>
                </a:highlight>
              </a:rPr>
              <a:t>Unit 10 | NumPy</a:t>
            </a:r>
          </a:p>
          <a:p>
            <a:pPr lvl="0" rtl="0">
              <a:lnSpc>
                <a:spcPct val="120000"/>
              </a:lnSpc>
              <a:spcBef>
                <a:spcPts val="0"/>
              </a:spcBef>
              <a:spcAft>
                <a:spcPts val="0"/>
              </a:spcAft>
              <a:buNone/>
            </a:pPr>
            <a:r>
              <a:rPr lang="en" sz="2400">
                <a:solidFill>
                  <a:srgbClr val="4B4B4B"/>
                </a:solidFill>
                <a:highlight>
                  <a:srgbClr val="FFFFFF"/>
                </a:highlight>
              </a:rPr>
              <a:t>Unit 11 | Data Analysis With Pandas</a:t>
            </a:r>
          </a:p>
          <a:p>
            <a:pPr lvl="0" rtl="0">
              <a:lnSpc>
                <a:spcPct val="120000"/>
              </a:lnSpc>
              <a:spcBef>
                <a:spcPts val="0"/>
              </a:spcBef>
              <a:spcAft>
                <a:spcPts val="0"/>
              </a:spcAft>
              <a:buNone/>
            </a:pPr>
            <a:r>
              <a:rPr lang="en" sz="2400">
                <a:solidFill>
                  <a:srgbClr val="4B4B4B"/>
                </a:solidFill>
                <a:highlight>
                  <a:srgbClr val="FFFFFF"/>
                </a:highlight>
              </a:rPr>
              <a:t>Unit 12 | More Analysis With Pandas</a:t>
            </a:r>
          </a:p>
          <a:p>
            <a:pPr lvl="0" rtl="0">
              <a:lnSpc>
                <a:spcPct val="120000"/>
              </a:lnSpc>
              <a:spcBef>
                <a:spcPts val="0"/>
              </a:spcBef>
              <a:spcAft>
                <a:spcPts val="0"/>
              </a:spcAft>
              <a:buNone/>
            </a:pPr>
            <a:r>
              <a:rPr lang="en" sz="2400">
                <a:solidFill>
                  <a:srgbClr val="4B4B4B"/>
                </a:solidFill>
                <a:highlight>
                  <a:srgbClr val="FFFFFF"/>
                </a:highlight>
              </a:rPr>
              <a:t>Unit 13 | Testing</a:t>
            </a:r>
          </a:p>
          <a:p>
            <a:pPr lvl="0" rtl="0">
              <a:lnSpc>
                <a:spcPct val="120000"/>
              </a:lnSpc>
              <a:spcBef>
                <a:spcPts val="0"/>
              </a:spcBef>
              <a:spcAft>
                <a:spcPts val="0"/>
              </a:spcAft>
              <a:buNone/>
            </a:pPr>
            <a:r>
              <a:t/>
            </a:r>
            <a:endParaRPr sz="2400">
              <a:solidFill>
                <a:srgbClr val="4B4B4B"/>
              </a:solidFill>
              <a:highlight>
                <a:srgbClr val="FFFFFF"/>
              </a:highlight>
            </a:endParaRPr>
          </a:p>
          <a:p>
            <a:pPr lvl="0" rtl="0">
              <a:lnSpc>
                <a:spcPct val="120000"/>
              </a:lnSpc>
              <a:spcBef>
                <a:spcPts val="0"/>
              </a:spcBef>
              <a:spcAft>
                <a:spcPts val="0"/>
              </a:spcAft>
              <a:buNone/>
            </a:pPr>
            <a:r>
              <a:rPr lang="en" sz="2400">
                <a:solidFill>
                  <a:srgbClr val="4B4B4B"/>
                </a:solidFill>
                <a:highlight>
                  <a:srgbClr val="FFFFFF"/>
                </a:highlight>
              </a:rPr>
              <a:t>Data Analysis Group Project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The Curriculum </a:t>
            </a:r>
            <a:r>
              <a:rPr lang="en"/>
              <a:t>| Data Analysis</a:t>
            </a:r>
          </a:p>
        </p:txBody>
      </p:sp>
      <p:sp>
        <p:nvSpPr>
          <p:cNvPr id="353" name="Shape 353"/>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a:t>The last six weeks of our course are designed to teach students how to start thinking about analyzing data. This includes developing questions, sanity checking and exploring, transforming, and basics of plotting and visualization. Students then apply everything they have learned in their second project</a:t>
            </a:r>
          </a:p>
          <a:p>
            <a:pPr lvl="0">
              <a:spcBef>
                <a:spcPts val="0"/>
              </a:spcBef>
              <a:buNone/>
            </a:pPr>
            <a:r>
              <a:rPr lang="en"/>
              <a:t>We often discuss how the lessons of class extend beyond Python, and share stories from our personal experience in the classroom setting</a:t>
            </a:r>
          </a:p>
          <a:p>
            <a:pPr lvl="0">
              <a:spcBef>
                <a:spcPts val="0"/>
              </a:spcBef>
              <a:buNone/>
            </a:pPr>
            <a:r>
              <a:rPr lang="en"/>
              <a:t>We are planning to re-record a large portion of the asynchronous materials for this section</a:t>
            </a:r>
          </a:p>
          <a:p>
            <a:pPr lvl="0">
              <a:spcBef>
                <a:spcPts val="0"/>
              </a:spcBef>
              <a:buNone/>
            </a:pPr>
            <a:r>
              <a:rPr lang="en">
                <a:solidFill>
                  <a:schemeClr val="accent3"/>
                </a:solidFill>
              </a:rPr>
              <a:t>Homework in the second part of the course is more guided than the first.</a:t>
            </a:r>
          </a:p>
          <a:p>
            <a:pPr lvl="0" rt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 - </a:t>
            </a:r>
            <a:r>
              <a:rPr lang="en"/>
              <a:t>Unit 10</a:t>
            </a:r>
          </a:p>
        </p:txBody>
      </p:sp>
      <p:pic>
        <p:nvPicPr>
          <p:cNvPr id="359" name="Shape 359"/>
          <p:cNvPicPr preferRelativeResize="0"/>
          <p:nvPr/>
        </p:nvPicPr>
        <p:blipFill>
          <a:blip r:embed="rId3">
            <a:alphaModFix/>
          </a:blip>
          <a:stretch>
            <a:fillRect/>
          </a:stretch>
        </p:blipFill>
        <p:spPr>
          <a:xfrm>
            <a:off x="989037" y="1170200"/>
            <a:ext cx="7165935" cy="38208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 - Unit 11</a:t>
            </a:r>
          </a:p>
        </p:txBody>
      </p:sp>
      <p:pic>
        <p:nvPicPr>
          <p:cNvPr id="365" name="Shape 365"/>
          <p:cNvPicPr preferRelativeResize="0"/>
          <p:nvPr/>
        </p:nvPicPr>
        <p:blipFill>
          <a:blip r:embed="rId3">
            <a:alphaModFix/>
          </a:blip>
          <a:stretch>
            <a:fillRect/>
          </a:stretch>
        </p:blipFill>
        <p:spPr>
          <a:xfrm>
            <a:off x="523475" y="1183475"/>
            <a:ext cx="8097049" cy="3566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Programming </a:t>
            </a:r>
            <a:r>
              <a:rPr lang="en"/>
              <a:t>| Homework Examples - Unit 12</a:t>
            </a:r>
          </a:p>
        </p:txBody>
      </p:sp>
      <p:sp>
        <p:nvSpPr>
          <p:cNvPr id="371" name="Shape 371"/>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lgn="ctr">
              <a:lnSpc>
                <a:spcPct val="120000"/>
              </a:lnSpc>
              <a:spcBef>
                <a:spcPts val="0"/>
              </a:spcBef>
              <a:spcAft>
                <a:spcPts val="0"/>
              </a:spcAft>
              <a:buNone/>
            </a:pPr>
            <a:r>
              <a:rPr i="1" lang="en" sz="2400">
                <a:solidFill>
                  <a:schemeClr val="accent3"/>
                </a:solidFill>
                <a:highlight>
                  <a:srgbClr val="FFFFFF"/>
                </a:highlight>
              </a:rPr>
              <a:t>To be shown in “Activity” demo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Project 2</a:t>
            </a:r>
            <a:r>
              <a:rPr lang="en">
                <a:latin typeface="Arial"/>
                <a:ea typeface="Arial"/>
                <a:cs typeface="Arial"/>
                <a:sym typeface="Arial"/>
              </a:rPr>
              <a:t> | Proposal</a:t>
            </a:r>
          </a:p>
        </p:txBody>
      </p:sp>
      <p:sp>
        <p:nvSpPr>
          <p:cNvPr id="377" name="Shape 377"/>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50000"/>
              </a:lnSpc>
              <a:spcBef>
                <a:spcPts val="0"/>
              </a:spcBef>
              <a:spcAft>
                <a:spcPts val="1200"/>
              </a:spcAft>
              <a:buNone/>
            </a:pPr>
            <a:r>
              <a:rPr lang="en">
                <a:solidFill>
                  <a:srgbClr val="333333"/>
                </a:solidFill>
              </a:rPr>
              <a:t>With your group (2-3 people) come up with a 1 - 2 page proposal about the questions that you intend to ask of the data. This should include:</a:t>
            </a:r>
          </a:p>
          <a:p>
            <a:pPr indent="-342900" lvl="0" marL="457200" rtl="0">
              <a:lnSpc>
                <a:spcPct val="150000"/>
              </a:lnSpc>
              <a:spcBef>
                <a:spcPts val="0"/>
              </a:spcBef>
              <a:spcAft>
                <a:spcPts val="1200"/>
              </a:spcAft>
              <a:buClr>
                <a:srgbClr val="333333"/>
              </a:buClr>
              <a:buSzPct val="100000"/>
            </a:pPr>
            <a:r>
              <a:rPr lang="en">
                <a:solidFill>
                  <a:srgbClr val="333333"/>
                </a:solidFill>
              </a:rPr>
              <a:t>Initial plots, figures or tables.</a:t>
            </a:r>
          </a:p>
          <a:p>
            <a:pPr indent="-342900" lvl="0" marL="457200" rtl="0">
              <a:lnSpc>
                <a:spcPct val="150000"/>
              </a:lnSpc>
              <a:spcBef>
                <a:spcPts val="300"/>
              </a:spcBef>
              <a:spcAft>
                <a:spcPts val="1200"/>
              </a:spcAft>
              <a:buClr>
                <a:srgbClr val="333333"/>
              </a:buClr>
              <a:buSzPct val="100000"/>
            </a:pPr>
            <a:r>
              <a:rPr lang="en">
                <a:solidFill>
                  <a:srgbClr val="333333"/>
                </a:solidFill>
              </a:rPr>
              <a:t>References to column names and the analysis that they may provide.</a:t>
            </a:r>
          </a:p>
          <a:p>
            <a:pPr indent="-342900" lvl="0" marL="457200" rtl="0">
              <a:lnSpc>
                <a:spcPct val="150000"/>
              </a:lnSpc>
              <a:spcBef>
                <a:spcPts val="300"/>
              </a:spcBef>
              <a:spcAft>
                <a:spcPts val="1200"/>
              </a:spcAft>
              <a:buClr>
                <a:srgbClr val="333333"/>
              </a:buClr>
              <a:buSzPct val="100000"/>
            </a:pPr>
            <a:r>
              <a:rPr lang="en">
                <a:solidFill>
                  <a:srgbClr val="333333"/>
                </a:solidFill>
              </a:rPr>
              <a:t>Additional datasets that you plan on including in your analysis like the weather data. This means links, columns that you'll join on, etc.</a:t>
            </a:r>
          </a:p>
          <a:p>
            <a:pPr indent="-342900" lvl="0" marL="457200" rtl="0">
              <a:lnSpc>
                <a:spcPct val="150000"/>
              </a:lnSpc>
              <a:spcBef>
                <a:spcPts val="300"/>
              </a:spcBef>
              <a:spcAft>
                <a:spcPts val="1200"/>
              </a:spcAft>
              <a:buClr>
                <a:srgbClr val="333333"/>
              </a:buClr>
              <a:buSzPct val="100000"/>
            </a:pPr>
            <a:r>
              <a:rPr lang="en">
                <a:solidFill>
                  <a:srgbClr val="333333"/>
                </a:solidFill>
              </a:rPr>
              <a:t>What you plan to cover in the final report and how you plan on organizing it.</a:t>
            </a:r>
          </a:p>
          <a:p>
            <a:pPr lvl="0" rtl="0">
              <a:spcBef>
                <a:spcPts val="0"/>
              </a:spcBef>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Project 2</a:t>
            </a:r>
            <a:r>
              <a:rPr lang="en">
                <a:latin typeface="Arial"/>
                <a:ea typeface="Arial"/>
                <a:cs typeface="Arial"/>
                <a:sym typeface="Arial"/>
              </a:rPr>
              <a:t> | The Report</a:t>
            </a:r>
          </a:p>
        </p:txBody>
      </p:sp>
      <p:sp>
        <p:nvSpPr>
          <p:cNvPr id="383" name="Shape 383"/>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50000"/>
              </a:lnSpc>
              <a:spcBef>
                <a:spcPts val="0"/>
              </a:spcBef>
              <a:spcAft>
                <a:spcPts val="1200"/>
              </a:spcAft>
              <a:buNone/>
            </a:pPr>
            <a:r>
              <a:rPr lang="en">
                <a:solidFill>
                  <a:srgbClr val="333333"/>
                </a:solidFill>
              </a:rPr>
              <a:t>The report will be </a:t>
            </a:r>
            <a:r>
              <a:rPr lang="en">
                <a:solidFill>
                  <a:schemeClr val="accent3"/>
                </a:solidFill>
              </a:rPr>
              <a:t>8+ pages</a:t>
            </a:r>
            <a:r>
              <a:rPr lang="en">
                <a:solidFill>
                  <a:srgbClr val="333333"/>
                </a:solidFill>
              </a:rPr>
              <a:t> (including appropriately sized figures) and will be a report on what you found out from the data. This should </a:t>
            </a:r>
            <a:r>
              <a:rPr lang="en">
                <a:solidFill>
                  <a:schemeClr val="accent3"/>
                </a:solidFill>
              </a:rPr>
              <a:t>focus on telling stories</a:t>
            </a:r>
            <a:r>
              <a:rPr lang="en">
                <a:solidFill>
                  <a:srgbClr val="333333"/>
                </a:solidFill>
              </a:rPr>
              <a:t> and explaining the </a:t>
            </a:r>
            <a:r>
              <a:rPr lang="en">
                <a:solidFill>
                  <a:schemeClr val="accent3"/>
                </a:solidFill>
              </a:rPr>
              <a:t>narrative of the exploration</a:t>
            </a:r>
            <a:r>
              <a:rPr lang="en">
                <a:solidFill>
                  <a:srgbClr val="333333"/>
                </a:solidFill>
              </a:rPr>
              <a:t> and challenges associated with that. The report should not include any code - all </a:t>
            </a:r>
            <a:r>
              <a:rPr lang="en">
                <a:solidFill>
                  <a:schemeClr val="accent3"/>
                </a:solidFill>
              </a:rPr>
              <a:t>code should be included in a sub-folder</a:t>
            </a:r>
            <a:r>
              <a:rPr lang="en">
                <a:solidFill>
                  <a:srgbClr val="333333"/>
                </a:solidFill>
              </a:rPr>
              <a:t> in either plain python files or in jupyter notebooks.</a:t>
            </a:r>
          </a:p>
          <a:p>
            <a:pPr lvl="0" rtl="0">
              <a:lnSpc>
                <a:spcPct val="150000"/>
              </a:lnSpc>
              <a:spcBef>
                <a:spcPts val="0"/>
              </a:spcBef>
              <a:spcAft>
                <a:spcPts val="1200"/>
              </a:spcAft>
              <a:buNone/>
            </a:pPr>
            <a:r>
              <a:rPr lang="en">
                <a:solidFill>
                  <a:srgbClr val="333333"/>
                </a:solidFill>
              </a:rPr>
              <a:t>For the report, any graph, table, or figure should be </a:t>
            </a:r>
            <a:r>
              <a:rPr lang="en">
                <a:solidFill>
                  <a:schemeClr val="accent3"/>
                </a:solidFill>
              </a:rPr>
              <a:t>annotated </a:t>
            </a:r>
            <a:r>
              <a:rPr lang="en">
                <a:solidFill>
                  <a:srgbClr val="333333"/>
                </a:solidFill>
              </a:rPr>
              <a:t>with why it is included. This is really to enforce just slapping graphs in your report that have no meaning.</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Project 2</a:t>
            </a:r>
            <a:r>
              <a:rPr lang="en">
                <a:latin typeface="Arial"/>
                <a:ea typeface="Arial"/>
                <a:cs typeface="Arial"/>
                <a:sym typeface="Arial"/>
              </a:rPr>
              <a:t> | Groups</a:t>
            </a:r>
          </a:p>
        </p:txBody>
      </p:sp>
      <p:sp>
        <p:nvSpPr>
          <p:cNvPr id="389" name="Shape 389"/>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50000"/>
              </a:lnSpc>
              <a:spcBef>
                <a:spcPts val="0"/>
              </a:spcBef>
              <a:spcAft>
                <a:spcPts val="1200"/>
              </a:spcAft>
              <a:buNone/>
            </a:pPr>
            <a:r>
              <a:rPr lang="en">
                <a:solidFill>
                  <a:srgbClr val="333333"/>
                </a:solidFill>
              </a:rPr>
              <a:t>Discuss Project Groups</a:t>
            </a:r>
          </a:p>
          <a:p>
            <a:pPr lvl="0" rtl="0">
              <a:lnSpc>
                <a:spcPct val="150000"/>
              </a:lnSpc>
              <a:spcBef>
                <a:spcPts val="0"/>
              </a:spcBef>
              <a:spcAft>
                <a:spcPts val="1200"/>
              </a:spcAft>
              <a:buNone/>
            </a:pPr>
            <a:r>
              <a:rPr lang="en">
                <a:solidFill>
                  <a:srgbClr val="333333"/>
                </a:solidFill>
              </a:rPr>
              <a:t>One option is to plan based on your availability in this tracker:</a:t>
            </a:r>
          </a:p>
          <a:p>
            <a:pPr lvl="0" rtl="0">
              <a:lnSpc>
                <a:spcPct val="150000"/>
              </a:lnSpc>
              <a:spcBef>
                <a:spcPts val="0"/>
              </a:spcBef>
              <a:spcAft>
                <a:spcPts val="1200"/>
              </a:spcAft>
              <a:buNone/>
            </a:pPr>
            <a:r>
              <a:rPr lang="en" u="sng">
                <a:solidFill>
                  <a:schemeClr val="hlink"/>
                </a:solidFill>
                <a:hlinkClick r:id="rId3"/>
              </a:rPr>
              <a:t>https://docs.google.com/spreadsheets/d/1vgC9U0nKJS814oVi2UAqllBaRz6ItjUF7d1EghOuAkk/edit#gid=782266616</a:t>
            </a:r>
          </a:p>
          <a:p>
            <a:pPr indent="-228600" lvl="0" marL="457200" rtl="0">
              <a:lnSpc>
                <a:spcPct val="150000"/>
              </a:lnSpc>
              <a:spcBef>
                <a:spcPts val="0"/>
              </a:spcBef>
              <a:spcAft>
                <a:spcPts val="1200"/>
              </a:spcAft>
              <a:buClr>
                <a:srgbClr val="333333"/>
              </a:buClr>
              <a:buChar char="●"/>
            </a:pPr>
            <a:r>
              <a:rPr lang="en">
                <a:solidFill>
                  <a:srgbClr val="333333"/>
                </a:solidFill>
              </a:rPr>
              <a:t>Please add your project repro location </a:t>
            </a:r>
          </a:p>
          <a:p>
            <a:pPr lvl="0" rtl="0">
              <a:lnSpc>
                <a:spcPct val="150000"/>
              </a:lnSpc>
              <a:spcBef>
                <a:spcPts val="0"/>
              </a:spcBef>
              <a:spcAft>
                <a:spcPts val="1200"/>
              </a:spcAft>
              <a:buNone/>
            </a:pPr>
            <a:r>
              <a:t/>
            </a:r>
            <a:endParaRPr>
              <a:solidFill>
                <a:srgbClr val="33333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Project 2</a:t>
            </a:r>
            <a:r>
              <a:rPr lang="en">
                <a:latin typeface="Arial"/>
                <a:ea typeface="Arial"/>
                <a:cs typeface="Arial"/>
                <a:sym typeface="Arial"/>
              </a:rPr>
              <a:t> | Forming Hypotheses</a:t>
            </a:r>
          </a:p>
        </p:txBody>
      </p:sp>
      <p:sp>
        <p:nvSpPr>
          <p:cNvPr id="395" name="Shape 395"/>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Which comes first? The question(s), or the data?</a:t>
            </a:r>
          </a:p>
          <a:p>
            <a:pPr indent="-381000" lvl="0" marL="457200" rtl="0">
              <a:spcBef>
                <a:spcPts val="0"/>
              </a:spcBef>
              <a:buSzPct val="100000"/>
              <a:buAutoNum type="arabicPeriod"/>
            </a:pPr>
            <a:r>
              <a:rPr lang="en" sz="2400"/>
              <a:t>Data First - e.g., if your company collects data in course of business</a:t>
            </a:r>
          </a:p>
          <a:p>
            <a:pPr indent="-381000" lvl="0" marL="457200" rtl="0">
              <a:spcBef>
                <a:spcPts val="0"/>
              </a:spcBef>
              <a:buSzPct val="100000"/>
              <a:buAutoNum type="arabicPeriod"/>
            </a:pPr>
            <a:r>
              <a:rPr lang="en" sz="2400"/>
              <a:t>Question First - e.g., if you have a strategic or research question to answer.</a:t>
            </a:r>
          </a:p>
          <a:p>
            <a:pPr lvl="0" rtl="0">
              <a:spcBef>
                <a:spcPts val="0"/>
              </a:spcBef>
              <a:buNone/>
            </a:pPr>
            <a:r>
              <a:rPr lang="en" sz="2400"/>
              <a:t>For this project, we suggest an iterative approach.</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118" name="Shape 118"/>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solidFill>
                  <a:schemeClr val="accent3"/>
                </a:solidFill>
              </a:rPr>
              <a:t>Course Basics</a:t>
            </a:r>
            <a:br>
              <a:rPr lang="en" sz="2400">
                <a:solidFill>
                  <a:schemeClr val="lt2"/>
                </a:solidFill>
              </a:rPr>
            </a:br>
            <a:r>
              <a:rPr lang="en" sz="2400">
                <a:solidFill>
                  <a:schemeClr val="lt2"/>
                </a:solidFill>
              </a:rPr>
              <a:t>The Student Experience</a:t>
            </a:r>
            <a:br>
              <a:rPr lang="en" sz="2400">
                <a:solidFill>
                  <a:schemeClr val="lt2"/>
                </a:solidFill>
              </a:rPr>
            </a:br>
            <a:r>
              <a:rPr lang="en" sz="2400">
                <a:solidFill>
                  <a:schemeClr val="lt2"/>
                </a:solidFill>
              </a:rPr>
              <a:t>The Curriculum</a:t>
            </a:r>
            <a:br>
              <a:rPr lang="en" sz="2400">
                <a:solidFill>
                  <a:schemeClr val="lt2"/>
                </a:solidFill>
              </a:rPr>
            </a:br>
            <a:r>
              <a:rPr lang="en" sz="2400">
                <a:solidFill>
                  <a:schemeClr val="lt2"/>
                </a:solidFill>
              </a:rPr>
              <a:t>Discussion</a:t>
            </a:r>
            <a:br>
              <a:rPr lang="en" sz="2400">
                <a:solidFill>
                  <a:schemeClr val="lt2"/>
                </a:solidFill>
              </a:rPr>
            </a:br>
            <a:r>
              <a:rPr lang="en" sz="2400">
                <a:solidFill>
                  <a:schemeClr val="lt2"/>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For this project, we suggest an iterative approach.</a:t>
            </a:r>
          </a:p>
          <a:p>
            <a:pPr indent="-228600" lvl="0" marL="457200" rtl="0">
              <a:spcBef>
                <a:spcPts val="0"/>
              </a:spcBef>
              <a:buAutoNum type="arabicPeriod"/>
            </a:pPr>
            <a:r>
              <a:rPr lang="en"/>
              <a:t>Look through potential data sources</a:t>
            </a:r>
          </a:p>
          <a:p>
            <a:pPr indent="-228600" lvl="0" marL="457200" rtl="0">
              <a:spcBef>
                <a:spcPts val="0"/>
              </a:spcBef>
              <a:buAutoNum type="arabicPeriod"/>
            </a:pPr>
            <a:r>
              <a:rPr lang="en"/>
              <a:t>Discuss questions that could be interesting</a:t>
            </a:r>
          </a:p>
          <a:p>
            <a:pPr indent="-228600" lvl="0" marL="457200" rtl="0">
              <a:spcBef>
                <a:spcPts val="0"/>
              </a:spcBef>
              <a:buAutoNum type="arabicPeriod"/>
            </a:pPr>
            <a:r>
              <a:rPr lang="en"/>
              <a:t>Confirm that the data source can answer the question</a:t>
            </a:r>
          </a:p>
          <a:p>
            <a:pPr indent="-342900" lvl="1" marL="914400" rtl="0">
              <a:spcBef>
                <a:spcPts val="0"/>
              </a:spcBef>
              <a:buSzPct val="100000"/>
              <a:buAutoNum type="alphaLcPeriod"/>
            </a:pPr>
            <a:r>
              <a:rPr lang="en" sz="1800"/>
              <a:t>If “yes”, develop your proposal</a:t>
            </a:r>
          </a:p>
          <a:p>
            <a:pPr indent="-342900" lvl="1" marL="914400" rtl="0">
              <a:spcBef>
                <a:spcPts val="0"/>
              </a:spcBef>
              <a:buSzPct val="100000"/>
              <a:buAutoNum type="alphaLcPeriod"/>
            </a:pPr>
            <a:r>
              <a:rPr lang="en" sz="1800"/>
              <a:t>If “no”, ask if there are similar questions you can answer with your data. OR find a new dataset.</a:t>
            </a:r>
          </a:p>
          <a:p>
            <a:pPr lvl="0" rtl="0">
              <a:spcBef>
                <a:spcPts val="0"/>
              </a:spcBef>
              <a:buNone/>
            </a:pPr>
            <a:r>
              <a:rPr lang="en"/>
              <a:t>Note: You may decide to combine multiple data sets for your project. For example, merging weather data onto traffic data to get additional insights. You can brainstorm this kind of combination as you look at data.</a:t>
            </a:r>
          </a:p>
        </p:txBody>
      </p:sp>
      <p:sp>
        <p:nvSpPr>
          <p:cNvPr id="401" name="Shape 40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Project 2</a:t>
            </a:r>
            <a:r>
              <a:rPr lang="en">
                <a:latin typeface="Arial"/>
                <a:ea typeface="Arial"/>
                <a:cs typeface="Arial"/>
                <a:sym typeface="Arial"/>
              </a:rPr>
              <a:t> | Forming Hypotheses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407" name="Shape 407"/>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t>The Student Experience</a:t>
            </a:r>
            <a:br>
              <a:rPr lang="en" sz="2400"/>
            </a:br>
            <a:r>
              <a:rPr lang="en" sz="2400"/>
              <a:t>The Curriculum</a:t>
            </a:r>
            <a:br>
              <a:rPr lang="en" sz="2400">
                <a:solidFill>
                  <a:schemeClr val="accent3"/>
                </a:solidFill>
              </a:rPr>
            </a:br>
            <a:r>
              <a:rPr lang="en" sz="2400">
                <a:solidFill>
                  <a:schemeClr val="accent3"/>
                </a:solidFill>
              </a:rPr>
              <a:t>Discussion</a:t>
            </a:r>
            <a:br>
              <a:rPr lang="en" sz="2400">
                <a:solidFill>
                  <a:schemeClr val="accent3"/>
                </a:solidFill>
              </a:rPr>
            </a:br>
            <a:r>
              <a:rPr lang="en" sz="2400">
                <a:solidFill>
                  <a:schemeClr val="lt2"/>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 sz="2400"/>
              <a:t>We have become known for providing students with individualized feedback on their work, but as we grow that is no longer sustainable.</a:t>
            </a:r>
          </a:p>
          <a:p>
            <a:pPr lvl="0" rtl="0">
              <a:spcBef>
                <a:spcPts val="0"/>
              </a:spcBef>
              <a:buNone/>
            </a:pPr>
            <a:r>
              <a:rPr lang="en" sz="2400"/>
              <a:t>Discuss what we have done before, and NBGrader as an option to partially automate</a:t>
            </a:r>
          </a:p>
        </p:txBody>
      </p:sp>
      <p:sp>
        <p:nvSpPr>
          <p:cNvPr id="413" name="Shape 41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Discussion</a:t>
            </a:r>
            <a:r>
              <a:rPr lang="en">
                <a:latin typeface="Arial"/>
                <a:ea typeface="Arial"/>
                <a:cs typeface="Arial"/>
                <a:sym typeface="Arial"/>
              </a:rPr>
              <a:t> | Individualized Grading</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 sz="2400"/>
              <a:t>Our exams must each be completed within 24 hours, however, students are allowed to pick what day within a week they spend</a:t>
            </a:r>
          </a:p>
          <a:p>
            <a:pPr lvl="0" rtl="0">
              <a:spcBef>
                <a:spcPts val="0"/>
              </a:spcBef>
              <a:buNone/>
            </a:pPr>
            <a:r>
              <a:rPr lang="en" sz="2400"/>
              <a:t>We have worked with 2U to set up a method of accomplishing this</a:t>
            </a:r>
          </a:p>
        </p:txBody>
      </p:sp>
      <p:sp>
        <p:nvSpPr>
          <p:cNvPr id="419" name="Shape 41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latin typeface="Arial"/>
                <a:ea typeface="Arial"/>
                <a:cs typeface="Arial"/>
                <a:sym typeface="Arial"/>
              </a:rPr>
              <a:t>Discussion</a:t>
            </a:r>
            <a:r>
              <a:rPr lang="en">
                <a:latin typeface="Arial"/>
                <a:ea typeface="Arial"/>
                <a:cs typeface="Arial"/>
                <a:sym typeface="Arial"/>
              </a:rPr>
              <a:t> | Flexible Exam Schedules</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425" name="Shape 425"/>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t>The Student Experience</a:t>
            </a:r>
            <a:br>
              <a:rPr lang="en" sz="2400"/>
            </a:br>
            <a:r>
              <a:rPr lang="en" sz="2400"/>
              <a:t>The Curriculum</a:t>
            </a:r>
            <a:br>
              <a:rPr lang="en" sz="2400"/>
            </a:br>
            <a:r>
              <a:rPr lang="en" sz="2400"/>
              <a:t>Discussion</a:t>
            </a:r>
            <a:br>
              <a:rPr lang="en" sz="2400">
                <a:solidFill>
                  <a:schemeClr val="accent3"/>
                </a:solidFill>
              </a:rPr>
            </a:br>
            <a:r>
              <a:rPr lang="en" sz="2400">
                <a:solidFill>
                  <a:schemeClr val="accent3"/>
                </a:solidFill>
              </a:rPr>
              <a:t>Activity</a:t>
            </a:r>
            <a:br>
              <a:rPr lang="en" sz="2400">
                <a:solidFill>
                  <a:schemeClr val="lt2"/>
                </a:solidFill>
              </a:rPr>
            </a:br>
            <a:r>
              <a:rPr lang="en" sz="2400">
                <a:solidFill>
                  <a:schemeClr val="lt2"/>
                </a:solidFill>
              </a:rPr>
              <a:t>Student Showcase</a:t>
            </a:r>
            <a:br>
              <a:rPr lang="en" sz="2400">
                <a:solidFill>
                  <a:schemeClr val="lt2"/>
                </a:solidFill>
              </a:rPr>
            </a:br>
            <a:r>
              <a:rPr lang="en" sz="2400">
                <a:solidFill>
                  <a:schemeClr val="lt2"/>
                </a:solidFill>
              </a:rPr>
              <a:t>Wrap Up</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Activity </a:t>
            </a:r>
            <a:r>
              <a:rPr lang="en"/>
              <a:t>| Let’s Code in Pandas!</a:t>
            </a:r>
          </a:p>
        </p:txBody>
      </p:sp>
      <p:pic>
        <p:nvPicPr>
          <p:cNvPr id="431" name="Shape 431"/>
          <p:cNvPicPr preferRelativeResize="0"/>
          <p:nvPr/>
        </p:nvPicPr>
        <p:blipFill>
          <a:blip r:embed="rId3">
            <a:alphaModFix/>
          </a:blip>
          <a:stretch>
            <a:fillRect/>
          </a:stretch>
        </p:blipFill>
        <p:spPr>
          <a:xfrm>
            <a:off x="1700587" y="1115825"/>
            <a:ext cx="5742812" cy="3820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a:spcBef>
                <a:spcPts val="0"/>
              </a:spcBef>
              <a:buNone/>
            </a:pPr>
            <a:r>
              <a:rPr lang="en"/>
              <a:t>You are about to embark on an actual homework assignment… to analyze primary 2016 presidential campaign funding in California!</a:t>
            </a:r>
          </a:p>
          <a:p>
            <a:pPr lvl="0">
              <a:spcBef>
                <a:spcPts val="0"/>
              </a:spcBef>
              <a:buNone/>
            </a:pPr>
            <a:r>
              <a:rPr lang="en"/>
              <a:t>It is one of the easiest assignments in the course: </a:t>
            </a:r>
          </a:p>
          <a:p>
            <a:pPr indent="-228600" lvl="0" marL="457200" rtl="0">
              <a:spcBef>
                <a:spcPts val="0"/>
              </a:spcBef>
            </a:pPr>
            <a:r>
              <a:rPr lang="en"/>
              <a:t>We purposefully walk them through what to do step by step</a:t>
            </a:r>
          </a:p>
          <a:p>
            <a:pPr indent="-228600" lvl="0" marL="457200" rtl="0">
              <a:spcBef>
                <a:spcPts val="0"/>
              </a:spcBef>
            </a:pPr>
            <a:r>
              <a:rPr lang="en"/>
              <a:t>When we debrief the assignment, students discuss what they learned about the election</a:t>
            </a:r>
          </a:p>
          <a:p>
            <a:pPr indent="-228600" lvl="0" marL="457200" rtl="0">
              <a:spcBef>
                <a:spcPts val="0"/>
              </a:spcBef>
            </a:pPr>
            <a:r>
              <a:rPr lang="en"/>
              <a:t>Students actively apply what they have learned while completing Project 2</a:t>
            </a:r>
          </a:p>
          <a:p>
            <a:pPr indent="-228600" lvl="0" marL="457200" rtl="0">
              <a:spcBef>
                <a:spcPts val="0"/>
              </a:spcBef>
            </a:pPr>
            <a:r>
              <a:rPr lang="en"/>
              <a:t>We also have an extended demo where we show them how to plot data</a:t>
            </a:r>
          </a:p>
        </p:txBody>
      </p:sp>
      <p:sp>
        <p:nvSpPr>
          <p:cNvPr id="437" name="Shape 43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Activity</a:t>
            </a:r>
            <a:r>
              <a:rPr b="1" lang="en"/>
              <a:t> </a:t>
            </a:r>
            <a:r>
              <a:rPr lang="en"/>
              <a:t>| Let’s Code in Pandas!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spcBef>
                <a:spcPts val="0"/>
              </a:spcBef>
              <a:buNone/>
            </a:pPr>
            <a:r>
              <a:rPr b="1" lang="en"/>
              <a:t>Please clone into the following repository:</a:t>
            </a:r>
          </a:p>
          <a:p>
            <a:pPr lvl="0">
              <a:spcBef>
                <a:spcPts val="0"/>
              </a:spcBef>
              <a:buNone/>
            </a:pPr>
            <a:r>
              <a:rPr lang="en" u="sng">
                <a:solidFill>
                  <a:schemeClr val="hlink"/>
                </a:solidFill>
                <a:hlinkClick r:id="rId3"/>
              </a:rPr>
              <a:t>https://github.com/MIDS-INFO-W18/W200CourseOverview.git</a:t>
            </a:r>
          </a:p>
          <a:p>
            <a:pPr lvl="0">
              <a:spcBef>
                <a:spcPts val="0"/>
              </a:spcBef>
              <a:buNone/>
            </a:pPr>
            <a:r>
              <a:rPr b="1" lang="en"/>
              <a:t>Find the pandas exercise here:</a:t>
            </a:r>
            <a:r>
              <a:rPr lang="en"/>
              <a:t>  </a:t>
            </a:r>
          </a:p>
          <a:p>
            <a:pPr lvl="0" rtl="0">
              <a:spcBef>
                <a:spcPts val="0"/>
              </a:spcBef>
              <a:buNone/>
            </a:pPr>
            <a:r>
              <a:rPr lang="en"/>
              <a:t>W200CourseOverview/exercises/PandasExr.ipynb</a:t>
            </a:r>
          </a:p>
          <a:p>
            <a:pPr lvl="0" rtl="0">
              <a:spcBef>
                <a:spcPts val="0"/>
              </a:spcBef>
              <a:buNone/>
            </a:pPr>
            <a:r>
              <a:rPr b="1" lang="en"/>
              <a:t>Download the dataset from here:</a:t>
            </a:r>
          </a:p>
          <a:p>
            <a:pPr lvl="0" rtl="0">
              <a:spcBef>
                <a:spcPts val="0"/>
              </a:spcBef>
              <a:buNone/>
            </a:pPr>
            <a:r>
              <a:rPr lang="en"/>
              <a:t>ftp://ftp.fec.gov/FEC/Presidential_Map/2016/P00000001/P00000001-CA.zip</a:t>
            </a:r>
          </a:p>
          <a:p>
            <a:pPr lvl="0" rtl="0">
              <a:spcBef>
                <a:spcPts val="0"/>
              </a:spcBef>
              <a:buNone/>
            </a:pPr>
            <a:r>
              <a:t/>
            </a:r>
            <a:endParaRPr/>
          </a:p>
        </p:txBody>
      </p:sp>
      <p:sp>
        <p:nvSpPr>
          <p:cNvPr id="443" name="Shape 44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Activity </a:t>
            </a:r>
            <a:r>
              <a:rPr lang="en"/>
              <a:t>| Let’s Code in Pandas!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449" name="Shape 449"/>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t>The Student Experience</a:t>
            </a:r>
            <a:br>
              <a:rPr lang="en" sz="2400"/>
            </a:br>
            <a:r>
              <a:rPr lang="en" sz="2400"/>
              <a:t>The Curriculum</a:t>
            </a:r>
            <a:br>
              <a:rPr lang="en" sz="2400"/>
            </a:br>
            <a:r>
              <a:rPr lang="en" sz="2400"/>
              <a:t>Discussion</a:t>
            </a:r>
            <a:br>
              <a:rPr lang="en" sz="2400">
                <a:solidFill>
                  <a:schemeClr val="accent3"/>
                </a:solidFill>
              </a:rPr>
            </a:br>
            <a:r>
              <a:rPr lang="en" sz="2400"/>
              <a:t>Activity</a:t>
            </a:r>
            <a:br>
              <a:rPr lang="en" sz="2400">
                <a:solidFill>
                  <a:schemeClr val="lt2"/>
                </a:solidFill>
              </a:rPr>
            </a:br>
            <a:r>
              <a:rPr lang="en" sz="2400">
                <a:solidFill>
                  <a:schemeClr val="accent3"/>
                </a:solidFill>
              </a:rPr>
              <a:t>Student Showcase</a:t>
            </a:r>
            <a:br>
              <a:rPr lang="en" sz="2400">
                <a:solidFill>
                  <a:schemeClr val="lt2"/>
                </a:solidFill>
              </a:rPr>
            </a:br>
            <a:r>
              <a:rPr lang="en" sz="2400">
                <a:solidFill>
                  <a:schemeClr val="lt2"/>
                </a:solidFill>
              </a:rPr>
              <a:t>Conclusions</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idx="4294967295" type="body"/>
          </p:nvPr>
        </p:nvSpPr>
        <p:spPr>
          <a:xfrm>
            <a:off x="311700" y="988900"/>
            <a:ext cx="8520600" cy="3514500"/>
          </a:xfrm>
          <a:prstGeom prst="rect">
            <a:avLst/>
          </a:prstGeom>
        </p:spPr>
        <p:txBody>
          <a:bodyPr anchorCtr="0" anchor="t" bIns="91425" lIns="91425" rIns="91425" wrap="square" tIns="91425">
            <a:noAutofit/>
          </a:bodyPr>
          <a:lstStyle/>
          <a:p>
            <a:pPr lvl="0" rtl="0">
              <a:spcBef>
                <a:spcPts val="0"/>
              </a:spcBef>
              <a:buNone/>
            </a:pPr>
            <a:r>
              <a:rPr b="1" lang="en"/>
              <a:t>Star Wars</a:t>
            </a:r>
            <a:r>
              <a:rPr lang="en"/>
              <a:t> by </a:t>
            </a:r>
            <a:r>
              <a:rPr lang="en"/>
              <a:t>Manish Singh</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In the repository: W200CourseOverview/project_1/Star_Wars_Manish_Singh/</a:t>
            </a:r>
          </a:p>
          <a:p>
            <a:pPr lvl="0" rtl="0">
              <a:spcBef>
                <a:spcPts val="0"/>
              </a:spcBef>
              <a:buNone/>
            </a:pPr>
            <a:r>
              <a:t/>
            </a:r>
            <a:endParaRPr/>
          </a:p>
          <a:p>
            <a:pPr lvl="0" rtl="0">
              <a:spcBef>
                <a:spcPts val="0"/>
              </a:spcBef>
              <a:buNone/>
            </a:pPr>
            <a:r>
              <a:t/>
            </a:r>
            <a:endParaRPr/>
          </a:p>
        </p:txBody>
      </p:sp>
      <p:sp>
        <p:nvSpPr>
          <p:cNvPr id="455" name="Shape 455"/>
          <p:cNvSpPr txBox="1"/>
          <p:nvPr>
            <p:ph type="title"/>
          </p:nvPr>
        </p:nvSpPr>
        <p:spPr>
          <a:xfrm>
            <a:off x="232750" y="381100"/>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1 - Object Oriented</a:t>
            </a:r>
          </a:p>
        </p:txBody>
      </p:sp>
      <p:pic>
        <p:nvPicPr>
          <p:cNvPr id="456" name="Shape 456"/>
          <p:cNvPicPr preferRelativeResize="0"/>
          <p:nvPr/>
        </p:nvPicPr>
        <p:blipFill>
          <a:blip r:embed="rId3">
            <a:alphaModFix/>
          </a:blip>
          <a:stretch>
            <a:fillRect/>
          </a:stretch>
        </p:blipFill>
        <p:spPr>
          <a:xfrm>
            <a:off x="442250" y="1455375"/>
            <a:ext cx="4948900" cy="2842700"/>
          </a:xfrm>
          <a:prstGeom prst="rect">
            <a:avLst/>
          </a:prstGeom>
          <a:noFill/>
          <a:ln>
            <a:noFill/>
          </a:ln>
        </p:spPr>
      </p:pic>
      <p:pic>
        <p:nvPicPr>
          <p:cNvPr id="457" name="Shape 457"/>
          <p:cNvPicPr preferRelativeResize="0"/>
          <p:nvPr/>
        </p:nvPicPr>
        <p:blipFill>
          <a:blip r:embed="rId4">
            <a:alphaModFix/>
          </a:blip>
          <a:stretch>
            <a:fillRect/>
          </a:stretch>
        </p:blipFill>
        <p:spPr>
          <a:xfrm>
            <a:off x="5656575" y="1512650"/>
            <a:ext cx="2876475" cy="2771775"/>
          </a:xfrm>
          <a:prstGeom prst="rect">
            <a:avLst/>
          </a:prstGeom>
          <a:noFill/>
          <a:ln>
            <a:noFill/>
          </a:ln>
        </p:spPr>
      </p:pic>
      <p:cxnSp>
        <p:nvCxnSpPr>
          <p:cNvPr id="458" name="Shape 458"/>
          <p:cNvCxnSpPr/>
          <p:nvPr/>
        </p:nvCxnSpPr>
        <p:spPr>
          <a:xfrm>
            <a:off x="6001250" y="2384700"/>
            <a:ext cx="377400" cy="278700"/>
          </a:xfrm>
          <a:prstGeom prst="straightConnector1">
            <a:avLst/>
          </a:prstGeom>
          <a:noFill/>
          <a:ln cap="flat" cmpd="sng" w="28575">
            <a:solidFill>
              <a:srgbClr val="00FFFF"/>
            </a:solidFill>
            <a:prstDash val="solid"/>
            <a:round/>
            <a:headEnd len="lg" w="lg" type="none"/>
            <a:tailEnd len="lg" w="lg" type="triangle"/>
          </a:ln>
        </p:spPr>
      </p:cxnSp>
      <p:cxnSp>
        <p:nvCxnSpPr>
          <p:cNvPr id="459" name="Shape 459"/>
          <p:cNvCxnSpPr/>
          <p:nvPr/>
        </p:nvCxnSpPr>
        <p:spPr>
          <a:xfrm>
            <a:off x="5848850" y="1851300"/>
            <a:ext cx="377400" cy="278700"/>
          </a:xfrm>
          <a:prstGeom prst="straightConnector1">
            <a:avLst/>
          </a:prstGeom>
          <a:noFill/>
          <a:ln cap="flat" cmpd="sng" w="28575">
            <a:solidFill>
              <a:srgbClr val="00FFFF"/>
            </a:solidFill>
            <a:prstDash val="solid"/>
            <a:round/>
            <a:headEnd len="lg" w="lg" type="none"/>
            <a:tailEnd len="lg" w="lg"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Course Basics</a:t>
            </a:r>
            <a:r>
              <a:rPr b="1" lang="en"/>
              <a:t> </a:t>
            </a:r>
            <a:r>
              <a:rPr lang="en"/>
              <a:t>| Big Picture</a:t>
            </a:r>
          </a:p>
        </p:txBody>
      </p:sp>
      <p:sp>
        <p:nvSpPr>
          <p:cNvPr id="124" name="Shape 124"/>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 sz="2200"/>
              <a:t>An introduction to programming </a:t>
            </a:r>
            <a:r>
              <a:rPr b="1" i="1" lang="en" sz="2200"/>
              <a:t>and</a:t>
            </a:r>
            <a:r>
              <a:rPr lang="en" sz="2200"/>
              <a:t> an introduction to dataset manipulation, all in Python</a:t>
            </a:r>
          </a:p>
          <a:p>
            <a:pPr lvl="0">
              <a:spcBef>
                <a:spcPts val="0"/>
              </a:spcBef>
              <a:buNone/>
            </a:pPr>
            <a:r>
              <a:rPr lang="en" sz="2200"/>
              <a:t>Focus is on theory as well as syntax</a:t>
            </a:r>
          </a:p>
          <a:p>
            <a:pPr lvl="0">
              <a:spcBef>
                <a:spcPts val="0"/>
              </a:spcBef>
              <a:buNone/>
            </a:pPr>
            <a:r>
              <a:rPr lang="en" sz="2200"/>
              <a:t>Students leave able to solve programming problems, comfortable in a variety of Python tools, and able to to troubleshoot and learn new libraries on the fly</a:t>
            </a:r>
          </a:p>
          <a:p>
            <a:pPr lvl="0">
              <a:spcBef>
                <a:spcPts val="0"/>
              </a:spcBef>
              <a:buNone/>
            </a:pPr>
            <a:r>
              <a:rPr lang="en" sz="2200"/>
              <a:t>Students leave comfortable using git and GitHub on team projects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idx="4294967295" type="body"/>
          </p:nvPr>
        </p:nvSpPr>
        <p:spPr>
          <a:xfrm>
            <a:off x="311700" y="988900"/>
            <a:ext cx="8520600" cy="3514500"/>
          </a:xfrm>
          <a:prstGeom prst="rect">
            <a:avLst/>
          </a:prstGeom>
        </p:spPr>
        <p:txBody>
          <a:bodyPr anchorCtr="0" anchor="t" bIns="91425" lIns="91425" rIns="91425" wrap="square" tIns="91425">
            <a:noAutofit/>
          </a:bodyPr>
          <a:lstStyle/>
          <a:p>
            <a:pPr lvl="0">
              <a:spcBef>
                <a:spcPts val="0"/>
              </a:spcBef>
              <a:buNone/>
            </a:pPr>
            <a:r>
              <a:rPr b="1" lang="en"/>
              <a:t>Maze Walker</a:t>
            </a:r>
            <a:r>
              <a:rPr lang="en"/>
              <a:t> by Collin Reinking</a:t>
            </a:r>
          </a:p>
          <a:p>
            <a:pPr lvl="0">
              <a:spcBef>
                <a:spcPts val="0"/>
              </a:spcBef>
              <a:buNone/>
            </a:pPr>
            <a:r>
              <a:rPr lang="en" u="sng">
                <a:solidFill>
                  <a:schemeClr val="hlink"/>
                </a:solidFill>
                <a:hlinkClick r:id="rId3"/>
              </a:rPr>
              <a:t>Demo</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In the repository: W200CourseOverview/project_1/MazeWalker_CollinReinking/</a:t>
            </a:r>
          </a:p>
          <a:p>
            <a:pPr lvl="0">
              <a:spcBef>
                <a:spcPts val="0"/>
              </a:spcBef>
              <a:buNone/>
            </a:pPr>
            <a:r>
              <a:t/>
            </a:r>
            <a:endParaRPr/>
          </a:p>
          <a:p>
            <a:pPr lvl="0" rtl="0">
              <a:spcBef>
                <a:spcPts val="0"/>
              </a:spcBef>
              <a:buNone/>
            </a:pPr>
            <a:r>
              <a:t/>
            </a:r>
            <a:endParaRPr/>
          </a:p>
        </p:txBody>
      </p:sp>
      <p:sp>
        <p:nvSpPr>
          <p:cNvPr id="465" name="Shape 46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a:spcBef>
                <a:spcPts val="0"/>
              </a:spcBef>
              <a:buNone/>
            </a:pPr>
            <a:r>
              <a:rPr b="1" lang="en"/>
              <a:t>Student Showcase </a:t>
            </a:r>
            <a:r>
              <a:rPr lang="en"/>
              <a:t>| Project 1 -</a:t>
            </a:r>
            <a:r>
              <a:rPr lang="en"/>
              <a:t> Object Oriented</a:t>
            </a:r>
          </a:p>
          <a:p>
            <a:pPr lvl="0" rtl="0">
              <a:spcBef>
                <a:spcPts val="0"/>
              </a:spcBef>
              <a:buNone/>
            </a:pPr>
            <a:r>
              <a:t/>
            </a:r>
            <a:endParaRPr/>
          </a:p>
        </p:txBody>
      </p:sp>
      <p:pic>
        <p:nvPicPr>
          <p:cNvPr id="466" name="Shape 466"/>
          <p:cNvPicPr preferRelativeResize="0"/>
          <p:nvPr/>
        </p:nvPicPr>
        <p:blipFill>
          <a:blip r:embed="rId4">
            <a:alphaModFix/>
          </a:blip>
          <a:stretch>
            <a:fillRect/>
          </a:stretch>
        </p:blipFill>
        <p:spPr>
          <a:xfrm>
            <a:off x="1400524" y="1760675"/>
            <a:ext cx="3294864" cy="2742724"/>
          </a:xfrm>
          <a:prstGeom prst="rect">
            <a:avLst/>
          </a:prstGeom>
          <a:noFill/>
          <a:ln>
            <a:noFill/>
          </a:ln>
        </p:spPr>
      </p:pic>
      <p:pic>
        <p:nvPicPr>
          <p:cNvPr id="467" name="Shape 467"/>
          <p:cNvPicPr preferRelativeResize="0"/>
          <p:nvPr/>
        </p:nvPicPr>
        <p:blipFill>
          <a:blip r:embed="rId5">
            <a:alphaModFix/>
          </a:blip>
          <a:stretch>
            <a:fillRect/>
          </a:stretch>
        </p:blipFill>
        <p:spPr>
          <a:xfrm>
            <a:off x="5076500" y="1810949"/>
            <a:ext cx="3183099" cy="26421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idx="4294967295" type="body"/>
          </p:nvPr>
        </p:nvSpPr>
        <p:spPr>
          <a:xfrm>
            <a:off x="384325" y="971875"/>
            <a:ext cx="8448000" cy="3339000"/>
          </a:xfrm>
          <a:prstGeom prst="rect">
            <a:avLst/>
          </a:prstGeom>
        </p:spPr>
        <p:txBody>
          <a:bodyPr anchorCtr="0" anchor="t" bIns="91425" lIns="91425" rIns="91425" wrap="square" tIns="91425">
            <a:noAutofit/>
          </a:bodyPr>
          <a:lstStyle/>
          <a:p>
            <a:pPr lvl="0">
              <a:spcBef>
                <a:spcPts val="0"/>
              </a:spcBef>
              <a:buNone/>
            </a:pPr>
            <a:r>
              <a:rPr b="1" lang="en"/>
              <a:t>Titanic survival </a:t>
            </a:r>
            <a:r>
              <a:rPr lang="en"/>
              <a:t>by </a:t>
            </a:r>
            <a:r>
              <a:rPr lang="en"/>
              <a:t>Danish Iqbal, Matthew Holmes, Kalvin Kao</a:t>
            </a:r>
          </a:p>
          <a:p>
            <a:pPr lvl="0">
              <a:spcBef>
                <a:spcPts val="0"/>
              </a:spcBef>
              <a:buNone/>
            </a:pPr>
            <a:r>
              <a:t/>
            </a:r>
            <a:endParaRPr/>
          </a:p>
          <a:p>
            <a:pPr lvl="0" rtl="0">
              <a:spcBef>
                <a:spcPts val="0"/>
              </a:spcBef>
              <a:buNone/>
            </a:pPr>
            <a:r>
              <a:rPr lang="en"/>
              <a:t> </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In the repository: </a:t>
            </a:r>
            <a:r>
              <a:rPr lang="en"/>
              <a:t>W200CourseOverview/project_2/TitanicSurvival</a:t>
            </a:r>
          </a:p>
          <a:p>
            <a:pPr lvl="0" rtl="0">
              <a:spcBef>
                <a:spcPts val="0"/>
              </a:spcBef>
              <a:buNone/>
            </a:pPr>
            <a:r>
              <a:t/>
            </a:r>
            <a:endParaRPr/>
          </a:p>
          <a:p>
            <a:pPr lvl="0" rtl="0">
              <a:spcBef>
                <a:spcPts val="0"/>
              </a:spcBef>
              <a:buNone/>
            </a:pPr>
            <a:r>
              <a:t/>
            </a:r>
            <a:endParaRPr/>
          </a:p>
        </p:txBody>
      </p:sp>
      <p:sp>
        <p:nvSpPr>
          <p:cNvPr id="473" name="Shape 473"/>
          <p:cNvSpPr txBox="1"/>
          <p:nvPr>
            <p:ph type="title"/>
          </p:nvPr>
        </p:nvSpPr>
        <p:spPr>
          <a:xfrm>
            <a:off x="311700" y="457775"/>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2 - Pandas</a:t>
            </a:r>
          </a:p>
        </p:txBody>
      </p:sp>
      <p:pic>
        <p:nvPicPr>
          <p:cNvPr id="474" name="Shape 474"/>
          <p:cNvPicPr preferRelativeResize="0"/>
          <p:nvPr/>
        </p:nvPicPr>
        <p:blipFill>
          <a:blip r:embed="rId3">
            <a:alphaModFix/>
          </a:blip>
          <a:stretch>
            <a:fillRect/>
          </a:stretch>
        </p:blipFill>
        <p:spPr>
          <a:xfrm>
            <a:off x="1830375" y="1505524"/>
            <a:ext cx="5166124" cy="2690674"/>
          </a:xfrm>
          <a:prstGeom prst="rect">
            <a:avLst/>
          </a:prstGeom>
          <a:noFill/>
          <a:ln>
            <a:noFill/>
          </a:ln>
        </p:spPr>
      </p:pic>
      <p:sp>
        <p:nvSpPr>
          <p:cNvPr id="475" name="Shape 475"/>
          <p:cNvSpPr txBox="1"/>
          <p:nvPr>
            <p:ph idx="4294967295" type="body"/>
          </p:nvPr>
        </p:nvSpPr>
        <p:spPr>
          <a:xfrm>
            <a:off x="2405700" y="4110975"/>
            <a:ext cx="5051100" cy="487800"/>
          </a:xfrm>
          <a:prstGeom prst="rect">
            <a:avLst/>
          </a:prstGeom>
        </p:spPr>
        <p:txBody>
          <a:bodyPr anchorCtr="0" anchor="t" bIns="91425" lIns="91425" rIns="91425" wrap="square" tIns="91425">
            <a:noAutofit/>
          </a:bodyPr>
          <a:lstStyle/>
          <a:p>
            <a:pPr lvl="0" rtl="0">
              <a:spcBef>
                <a:spcPts val="0"/>
              </a:spcBef>
              <a:buNone/>
            </a:pPr>
            <a:r>
              <a:rPr lang="en"/>
              <a:t>Women and children  had higher survival</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idx="4294967295" type="body"/>
          </p:nvPr>
        </p:nvSpPr>
        <p:spPr>
          <a:xfrm>
            <a:off x="387900" y="988900"/>
            <a:ext cx="8520600" cy="3339000"/>
          </a:xfrm>
          <a:prstGeom prst="rect">
            <a:avLst/>
          </a:prstGeom>
        </p:spPr>
        <p:txBody>
          <a:bodyPr anchorCtr="0" anchor="t" bIns="91425" lIns="91425" rIns="91425" wrap="square" tIns="91425">
            <a:noAutofit/>
          </a:bodyPr>
          <a:lstStyle/>
          <a:p>
            <a:pPr lvl="0" rtl="0">
              <a:spcBef>
                <a:spcPts val="0"/>
              </a:spcBef>
              <a:buNone/>
            </a:pPr>
            <a:r>
              <a:rPr b="1" lang="en"/>
              <a:t>Titanic survival </a:t>
            </a:r>
            <a:r>
              <a:rPr lang="en"/>
              <a:t>by Danish Iqbal, Matthew Holmes, Kalvin Kao</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81" name="Shape 48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2 - Pandas</a:t>
            </a:r>
          </a:p>
        </p:txBody>
      </p:sp>
      <p:pic>
        <p:nvPicPr>
          <p:cNvPr id="482" name="Shape 482"/>
          <p:cNvPicPr preferRelativeResize="0"/>
          <p:nvPr/>
        </p:nvPicPr>
        <p:blipFill rotWithShape="1">
          <a:blip r:embed="rId3">
            <a:alphaModFix/>
          </a:blip>
          <a:srcRect b="0" l="0" r="0" t="53797"/>
          <a:stretch/>
        </p:blipFill>
        <p:spPr>
          <a:xfrm>
            <a:off x="3570200" y="1679950"/>
            <a:ext cx="5349125" cy="2263150"/>
          </a:xfrm>
          <a:prstGeom prst="rect">
            <a:avLst/>
          </a:prstGeom>
          <a:noFill/>
          <a:ln>
            <a:noFill/>
          </a:ln>
        </p:spPr>
      </p:pic>
      <p:pic>
        <p:nvPicPr>
          <p:cNvPr id="483" name="Shape 483"/>
          <p:cNvPicPr preferRelativeResize="0"/>
          <p:nvPr/>
        </p:nvPicPr>
        <p:blipFill rotWithShape="1">
          <a:blip r:embed="rId3">
            <a:alphaModFix/>
          </a:blip>
          <a:srcRect b="45684" l="0" r="0" t="0"/>
          <a:stretch/>
        </p:blipFill>
        <p:spPr>
          <a:xfrm>
            <a:off x="311200" y="1679950"/>
            <a:ext cx="3521125" cy="1751325"/>
          </a:xfrm>
          <a:prstGeom prst="rect">
            <a:avLst/>
          </a:prstGeom>
          <a:noFill/>
          <a:ln>
            <a:noFill/>
          </a:ln>
        </p:spPr>
      </p:pic>
      <p:sp>
        <p:nvSpPr>
          <p:cNvPr id="484" name="Shape 484"/>
          <p:cNvSpPr txBox="1"/>
          <p:nvPr>
            <p:ph idx="4294967295" type="body"/>
          </p:nvPr>
        </p:nvSpPr>
        <p:spPr>
          <a:xfrm>
            <a:off x="2405700" y="4491975"/>
            <a:ext cx="5051100" cy="7179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rPr lang="en"/>
              <a:t>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485" name="Shape 485"/>
          <p:cNvSpPr txBox="1"/>
          <p:nvPr>
            <p:ph idx="4294967295" type="body"/>
          </p:nvPr>
        </p:nvSpPr>
        <p:spPr>
          <a:xfrm>
            <a:off x="387900" y="4034775"/>
            <a:ext cx="8327100" cy="717900"/>
          </a:xfrm>
          <a:prstGeom prst="rect">
            <a:avLst/>
          </a:prstGeom>
        </p:spPr>
        <p:txBody>
          <a:bodyPr anchorCtr="0" anchor="t" bIns="91425" lIns="91425" rIns="91425" wrap="square" tIns="91425">
            <a:noAutofit/>
          </a:bodyPr>
          <a:lstStyle/>
          <a:p>
            <a:pPr lvl="0" rtl="0">
              <a:spcBef>
                <a:spcPts val="0"/>
              </a:spcBef>
              <a:buNone/>
            </a:pPr>
            <a:r>
              <a:rPr lang="en"/>
              <a:t>Analysis of 18 other shipwrecks suggest that “women and children first” less general than they expected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idx="4294967295" type="body"/>
          </p:nvPr>
        </p:nvSpPr>
        <p:spPr>
          <a:xfrm>
            <a:off x="384325" y="971875"/>
            <a:ext cx="8448000" cy="3339000"/>
          </a:xfrm>
          <a:prstGeom prst="rect">
            <a:avLst/>
          </a:prstGeom>
        </p:spPr>
        <p:txBody>
          <a:bodyPr anchorCtr="0" anchor="t" bIns="91425" lIns="91425" rIns="91425" wrap="square" tIns="91425">
            <a:noAutofit/>
          </a:bodyPr>
          <a:lstStyle/>
          <a:p>
            <a:pPr lvl="0" rtl="0">
              <a:spcBef>
                <a:spcPts val="0"/>
              </a:spcBef>
              <a:buNone/>
            </a:pPr>
            <a:r>
              <a:rPr b="1" lang="en"/>
              <a:t>Pizza opportunities</a:t>
            </a:r>
            <a:r>
              <a:rPr lang="en"/>
              <a:t> by Tom Seddon and Mike Amodeo</a:t>
            </a:r>
          </a:p>
          <a:p>
            <a:pPr lvl="0" rtl="0">
              <a:spcBef>
                <a:spcPts val="0"/>
              </a:spcBef>
              <a:buNone/>
            </a:pPr>
            <a:r>
              <a:t/>
            </a:r>
            <a:endParaRPr/>
          </a:p>
          <a:p>
            <a:pPr lvl="0" rtl="0">
              <a:spcBef>
                <a:spcPts val="0"/>
              </a:spcBef>
              <a:buNone/>
            </a:pPr>
            <a:r>
              <a:rPr lang="en"/>
              <a:t>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In the repository: W200CourseOverview/project_2/PizzaBuisiness</a:t>
            </a:r>
          </a:p>
          <a:p>
            <a:pPr lvl="0" rtl="0">
              <a:spcBef>
                <a:spcPts val="0"/>
              </a:spcBef>
              <a:buNone/>
            </a:pPr>
            <a:r>
              <a:t/>
            </a:r>
            <a:endParaRPr/>
          </a:p>
          <a:p>
            <a:pPr lvl="0" rtl="0">
              <a:spcBef>
                <a:spcPts val="0"/>
              </a:spcBef>
              <a:buNone/>
            </a:pPr>
            <a:r>
              <a:t/>
            </a:r>
            <a:endParaRPr/>
          </a:p>
        </p:txBody>
      </p:sp>
      <p:sp>
        <p:nvSpPr>
          <p:cNvPr id="491" name="Shape 491"/>
          <p:cNvSpPr txBox="1"/>
          <p:nvPr>
            <p:ph type="title"/>
          </p:nvPr>
        </p:nvSpPr>
        <p:spPr>
          <a:xfrm>
            <a:off x="311700" y="457775"/>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2 - Pandas</a:t>
            </a:r>
          </a:p>
        </p:txBody>
      </p:sp>
      <p:sp>
        <p:nvSpPr>
          <p:cNvPr id="492" name="Shape 492"/>
          <p:cNvSpPr txBox="1"/>
          <p:nvPr>
            <p:ph idx="4294967295" type="body"/>
          </p:nvPr>
        </p:nvSpPr>
        <p:spPr>
          <a:xfrm>
            <a:off x="473775" y="4110975"/>
            <a:ext cx="7754400" cy="487800"/>
          </a:xfrm>
          <a:prstGeom prst="rect">
            <a:avLst/>
          </a:prstGeom>
        </p:spPr>
        <p:txBody>
          <a:bodyPr anchorCtr="0" anchor="t" bIns="91425" lIns="91425" rIns="91425" wrap="square" tIns="91425">
            <a:noAutofit/>
          </a:bodyPr>
          <a:lstStyle/>
          <a:p>
            <a:pPr lvl="0" rtl="0">
              <a:spcBef>
                <a:spcPts val="0"/>
              </a:spcBef>
              <a:buNone/>
            </a:pPr>
            <a:r>
              <a:rPr lang="en"/>
              <a:t>Existing shops in Phoenix     		    sites of opportunity </a:t>
            </a: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493" name="Shape 493"/>
          <p:cNvPicPr preferRelativeResize="0"/>
          <p:nvPr/>
        </p:nvPicPr>
        <p:blipFill>
          <a:blip r:embed="rId3">
            <a:alphaModFix/>
          </a:blip>
          <a:stretch>
            <a:fillRect/>
          </a:stretch>
        </p:blipFill>
        <p:spPr>
          <a:xfrm>
            <a:off x="384325" y="1588025"/>
            <a:ext cx="4067850" cy="2522949"/>
          </a:xfrm>
          <a:prstGeom prst="rect">
            <a:avLst/>
          </a:prstGeom>
          <a:noFill/>
          <a:ln>
            <a:noFill/>
          </a:ln>
        </p:spPr>
      </p:pic>
      <p:pic>
        <p:nvPicPr>
          <p:cNvPr id="494" name="Shape 494"/>
          <p:cNvPicPr preferRelativeResize="0"/>
          <p:nvPr/>
        </p:nvPicPr>
        <p:blipFill>
          <a:blip r:embed="rId4">
            <a:alphaModFix/>
          </a:blip>
          <a:stretch>
            <a:fillRect/>
          </a:stretch>
        </p:blipFill>
        <p:spPr>
          <a:xfrm>
            <a:off x="4452175" y="1588024"/>
            <a:ext cx="4234125" cy="2659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idx="4294967295" type="body"/>
          </p:nvPr>
        </p:nvSpPr>
        <p:spPr>
          <a:xfrm>
            <a:off x="387900" y="988900"/>
            <a:ext cx="8520600" cy="3339000"/>
          </a:xfrm>
          <a:prstGeom prst="rect">
            <a:avLst/>
          </a:prstGeom>
        </p:spPr>
        <p:txBody>
          <a:bodyPr anchorCtr="0" anchor="t" bIns="91425" lIns="91425" rIns="91425" wrap="square" tIns="91425">
            <a:noAutofit/>
          </a:bodyPr>
          <a:lstStyle/>
          <a:p>
            <a:pPr lvl="0">
              <a:spcBef>
                <a:spcPts val="0"/>
              </a:spcBef>
              <a:buNone/>
            </a:pPr>
            <a:r>
              <a:rPr b="1" lang="en"/>
              <a:t>GLOBAL TERRORISM 1970-2016</a:t>
            </a:r>
            <a:r>
              <a:rPr lang="en"/>
              <a:t> by V. Nuretdinova, M. Al Zein</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Terrorist organizations tend to have a regional focus.</a:t>
            </a:r>
          </a:p>
          <a:p>
            <a:pPr lvl="0" rtl="0">
              <a:spcBef>
                <a:spcPts val="0"/>
              </a:spcBef>
              <a:buNone/>
            </a:pPr>
            <a:r>
              <a:rPr lang="en"/>
              <a:t>In the repository: W200CourseOverview/project_2/GlobalTerrorism</a:t>
            </a:r>
          </a:p>
          <a:p>
            <a:pPr lvl="0" rtl="0">
              <a:spcBef>
                <a:spcPts val="0"/>
              </a:spcBef>
              <a:buNone/>
            </a:pPr>
            <a:r>
              <a:t/>
            </a:r>
            <a:endParaRPr/>
          </a:p>
        </p:txBody>
      </p:sp>
      <p:sp>
        <p:nvSpPr>
          <p:cNvPr id="500" name="Shape 500"/>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2 - Pandas</a:t>
            </a:r>
          </a:p>
        </p:txBody>
      </p:sp>
      <p:pic>
        <p:nvPicPr>
          <p:cNvPr id="501" name="Shape 501"/>
          <p:cNvPicPr preferRelativeResize="0"/>
          <p:nvPr/>
        </p:nvPicPr>
        <p:blipFill>
          <a:blip r:embed="rId3">
            <a:alphaModFix/>
          </a:blip>
          <a:stretch>
            <a:fillRect/>
          </a:stretch>
        </p:blipFill>
        <p:spPr>
          <a:xfrm>
            <a:off x="684400" y="1456350"/>
            <a:ext cx="6626900" cy="2693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ph idx="4294967295" type="body"/>
          </p:nvPr>
        </p:nvSpPr>
        <p:spPr>
          <a:xfrm>
            <a:off x="387900" y="988900"/>
            <a:ext cx="8249100" cy="3982800"/>
          </a:xfrm>
          <a:prstGeom prst="rect">
            <a:avLst/>
          </a:prstGeom>
        </p:spPr>
        <p:txBody>
          <a:bodyPr anchorCtr="0" anchor="t" bIns="91425" lIns="91425" rIns="91425" wrap="square" tIns="91425">
            <a:noAutofit/>
          </a:bodyPr>
          <a:lstStyle/>
          <a:p>
            <a:pPr lvl="0" rtl="0">
              <a:spcBef>
                <a:spcPts val="0"/>
              </a:spcBef>
              <a:buNone/>
            </a:pPr>
            <a:r>
              <a:rPr b="1" lang="en"/>
              <a:t>GLOBAL TERRORISM 1970-2016</a:t>
            </a:r>
            <a:r>
              <a:rPr lang="en"/>
              <a:t> by V. Nuretdinova, M. Al Zein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a:p>
            <a:pPr lvl="0" rtl="0">
              <a:spcBef>
                <a:spcPts val="0"/>
              </a:spcBef>
              <a:buNone/>
            </a:pPr>
            <a:r>
              <a:rPr lang="en"/>
              <a:t>We can see historical pulses of terrorism by  region.</a:t>
            </a:r>
          </a:p>
          <a:p>
            <a:pPr lvl="0" rtl="0">
              <a:spcBef>
                <a:spcPts val="0"/>
              </a:spcBef>
              <a:buNone/>
            </a:pPr>
            <a:r>
              <a:t/>
            </a:r>
            <a:endParaRPr/>
          </a:p>
          <a:p>
            <a:pPr lvl="0" rtl="0">
              <a:spcBef>
                <a:spcPts val="0"/>
              </a:spcBef>
              <a:buNone/>
            </a:pPr>
            <a:r>
              <a:t/>
            </a:r>
            <a:endParaRPr/>
          </a:p>
        </p:txBody>
      </p:sp>
      <p:sp>
        <p:nvSpPr>
          <p:cNvPr id="507" name="Shape 507"/>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Student Showcase </a:t>
            </a:r>
            <a:r>
              <a:rPr lang="en"/>
              <a:t>| Project 2 - Pandas</a:t>
            </a:r>
          </a:p>
        </p:txBody>
      </p:sp>
      <p:pic>
        <p:nvPicPr>
          <p:cNvPr id="508" name="Shape 508"/>
          <p:cNvPicPr preferRelativeResize="0"/>
          <p:nvPr/>
        </p:nvPicPr>
        <p:blipFill>
          <a:blip r:embed="rId3">
            <a:alphaModFix/>
          </a:blip>
          <a:stretch>
            <a:fillRect/>
          </a:stretch>
        </p:blipFill>
        <p:spPr>
          <a:xfrm>
            <a:off x="1036250" y="1372875"/>
            <a:ext cx="6625999" cy="3337649"/>
          </a:xfrm>
          <a:prstGeom prst="rect">
            <a:avLst/>
          </a:prstGeom>
          <a:noFill/>
          <a:ln>
            <a:noFill/>
          </a:ln>
        </p:spPr>
      </p:pic>
      <p:cxnSp>
        <p:nvCxnSpPr>
          <p:cNvPr id="509" name="Shape 509"/>
          <p:cNvCxnSpPr/>
          <p:nvPr/>
        </p:nvCxnSpPr>
        <p:spPr>
          <a:xfrm flipH="1" rot="10800000">
            <a:off x="3063800" y="3294725"/>
            <a:ext cx="1030500" cy="353400"/>
          </a:xfrm>
          <a:prstGeom prst="straightConnector1">
            <a:avLst/>
          </a:prstGeom>
          <a:noFill/>
          <a:ln cap="flat" cmpd="sng" w="28575">
            <a:solidFill>
              <a:schemeClr val="dk2"/>
            </a:solidFill>
            <a:prstDash val="solid"/>
            <a:round/>
            <a:headEnd len="lg" w="lg" type="none"/>
            <a:tailEnd len="lg" w="lg" type="triangle"/>
          </a:ln>
        </p:spPr>
      </p:cxnSp>
      <p:sp>
        <p:nvSpPr>
          <p:cNvPr id="510" name="Shape 510"/>
          <p:cNvSpPr txBox="1"/>
          <p:nvPr/>
        </p:nvSpPr>
        <p:spPr>
          <a:xfrm>
            <a:off x="2554075" y="3450925"/>
            <a:ext cx="7346400" cy="857100"/>
          </a:xfrm>
          <a:prstGeom prst="rect">
            <a:avLst/>
          </a:prstGeom>
          <a:noFill/>
          <a:ln>
            <a:noFill/>
          </a:ln>
        </p:spPr>
        <p:txBody>
          <a:bodyPr anchorCtr="0" anchor="t" bIns="91425" lIns="91425" rIns="91425" wrap="square" tIns="91425">
            <a:noAutofit/>
          </a:bodyPr>
          <a:lstStyle/>
          <a:p>
            <a:pPr lvl="0">
              <a:spcBef>
                <a:spcPts val="0"/>
              </a:spcBef>
              <a:buNone/>
            </a:pPr>
            <a:r>
              <a:rPr lang="en"/>
              <a:t>9-11</a:t>
            </a:r>
          </a:p>
        </p:txBody>
      </p:sp>
      <p:cxnSp>
        <p:nvCxnSpPr>
          <p:cNvPr id="511" name="Shape 511"/>
          <p:cNvCxnSpPr/>
          <p:nvPr/>
        </p:nvCxnSpPr>
        <p:spPr>
          <a:xfrm flipH="1">
            <a:off x="6098725" y="1737200"/>
            <a:ext cx="834300" cy="2571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Overview </a:t>
            </a:r>
            <a:r>
              <a:rPr lang="en"/>
              <a:t>| Agenda</a:t>
            </a:r>
          </a:p>
        </p:txBody>
      </p:sp>
      <p:sp>
        <p:nvSpPr>
          <p:cNvPr id="517" name="Shape 517"/>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spcBef>
                <a:spcPts val="0"/>
              </a:spcBef>
              <a:buNone/>
            </a:pPr>
            <a:r>
              <a:rPr lang="en" sz="2400"/>
              <a:t>Review Goals</a:t>
            </a:r>
            <a:br>
              <a:rPr lang="en" sz="2400">
                <a:solidFill>
                  <a:schemeClr val="accent3"/>
                </a:solidFill>
              </a:rPr>
            </a:br>
            <a:r>
              <a:rPr lang="en" sz="2400"/>
              <a:t>Course Basics</a:t>
            </a:r>
            <a:br>
              <a:rPr lang="en" sz="2400">
                <a:solidFill>
                  <a:schemeClr val="lt2"/>
                </a:solidFill>
              </a:rPr>
            </a:br>
            <a:r>
              <a:rPr lang="en" sz="2400"/>
              <a:t>The Student Experience</a:t>
            </a:r>
            <a:br>
              <a:rPr lang="en" sz="2400"/>
            </a:br>
            <a:r>
              <a:rPr lang="en" sz="2400"/>
              <a:t>The Curriculum</a:t>
            </a:r>
            <a:br>
              <a:rPr lang="en" sz="2400"/>
            </a:br>
            <a:r>
              <a:rPr lang="en" sz="2400"/>
              <a:t>Discussion</a:t>
            </a:r>
            <a:br>
              <a:rPr lang="en" sz="2400">
                <a:solidFill>
                  <a:schemeClr val="accent3"/>
                </a:solidFill>
              </a:rPr>
            </a:br>
            <a:r>
              <a:rPr lang="en" sz="2400"/>
              <a:t>Activity</a:t>
            </a:r>
            <a:br>
              <a:rPr lang="en" sz="2400">
                <a:solidFill>
                  <a:schemeClr val="lt2"/>
                </a:solidFill>
              </a:rPr>
            </a:br>
            <a:r>
              <a:rPr lang="en" sz="2400"/>
              <a:t>Student Showcase</a:t>
            </a:r>
            <a:br>
              <a:rPr lang="en" sz="2400"/>
            </a:br>
            <a:r>
              <a:rPr lang="en" sz="2400">
                <a:solidFill>
                  <a:schemeClr val="accent3"/>
                </a:solidFill>
              </a:rPr>
              <a:t>Wrap Up</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indent="-381000" lvl="0" marL="457200" rtl="0">
              <a:spcBef>
                <a:spcPts val="0"/>
              </a:spcBef>
              <a:buSzPct val="100000"/>
              <a:buChar char="●"/>
            </a:pPr>
            <a:r>
              <a:rPr lang="en" sz="2400"/>
              <a:t>We have a solid course to train students in python</a:t>
            </a:r>
          </a:p>
          <a:p>
            <a:pPr indent="-381000" lvl="0" marL="457200" rtl="0">
              <a:spcBef>
                <a:spcPts val="0"/>
              </a:spcBef>
              <a:buSzPct val="100000"/>
              <a:buChar char="●"/>
            </a:pPr>
            <a:r>
              <a:rPr lang="en" sz="2400"/>
              <a:t>Upcoming improvements</a:t>
            </a:r>
          </a:p>
          <a:p>
            <a:pPr indent="-381000" lvl="1" marL="914400" rtl="0">
              <a:spcBef>
                <a:spcPts val="0"/>
              </a:spcBef>
              <a:buSzPct val="100000"/>
              <a:buChar char="○"/>
            </a:pPr>
            <a:r>
              <a:rPr lang="en" sz="2400"/>
              <a:t>Code updates </a:t>
            </a:r>
          </a:p>
          <a:p>
            <a:pPr indent="-381000" lvl="1" marL="914400" rtl="0">
              <a:spcBef>
                <a:spcPts val="0"/>
              </a:spcBef>
              <a:buSzPct val="100000"/>
              <a:buChar char="○"/>
            </a:pPr>
            <a:r>
              <a:rPr lang="en" sz="2400"/>
              <a:t>Development of Pandas section with the addition of more data visualization </a:t>
            </a:r>
          </a:p>
          <a:p>
            <a:pPr indent="-381000" lvl="1" marL="914400" rtl="0">
              <a:spcBef>
                <a:spcPts val="0"/>
              </a:spcBef>
              <a:buSzPct val="100000"/>
              <a:buChar char="○"/>
            </a:pPr>
            <a:r>
              <a:rPr lang="en" sz="2400"/>
              <a:t>Address the grading issue</a:t>
            </a:r>
          </a:p>
          <a:p>
            <a:pPr indent="-381000" lvl="2" marL="1371600" rtl="0">
              <a:spcBef>
                <a:spcPts val="0"/>
              </a:spcBef>
              <a:buSzPct val="100000"/>
              <a:buChar char="■"/>
            </a:pPr>
            <a:r>
              <a:rPr lang="en" sz="2400"/>
              <a:t>Grading - TA</a:t>
            </a:r>
          </a:p>
          <a:p>
            <a:pPr indent="-381000" lvl="2" marL="1371600">
              <a:spcBef>
                <a:spcPts val="0"/>
              </a:spcBef>
              <a:buSzPct val="100000"/>
              <a:buChar char="■"/>
            </a:pPr>
            <a:r>
              <a:rPr lang="en" sz="2400"/>
              <a:t>Automated grading and distribution (NBgrader)</a:t>
            </a:r>
          </a:p>
          <a:p>
            <a:pPr lvl="0" rtl="0">
              <a:spcBef>
                <a:spcPts val="0"/>
              </a:spcBef>
              <a:buNone/>
            </a:pPr>
            <a:r>
              <a:t/>
            </a:r>
            <a:endParaRPr sz="2400"/>
          </a:p>
        </p:txBody>
      </p:sp>
      <p:sp>
        <p:nvSpPr>
          <p:cNvPr id="523" name="Shape 523"/>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Wrap Up </a:t>
            </a:r>
            <a:r>
              <a:rPr lang="en"/>
              <a:t>| Thanks for Coming!</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idx="4294967295" type="body"/>
          </p:nvPr>
        </p:nvSpPr>
        <p:spPr>
          <a:xfrm>
            <a:off x="311700" y="1217500"/>
            <a:ext cx="8520600" cy="3339000"/>
          </a:xfrm>
          <a:prstGeom prst="rect">
            <a:avLst/>
          </a:prstGeom>
        </p:spPr>
        <p:txBody>
          <a:bodyPr anchorCtr="0" anchor="t" bIns="91425" lIns="91425" rIns="91425" wrap="square" tIns="91425">
            <a:noAutofit/>
          </a:bodyPr>
          <a:lstStyle/>
          <a:p>
            <a:pPr lvl="0" rtl="0">
              <a:spcBef>
                <a:spcPts val="0"/>
              </a:spcBef>
              <a:buNone/>
            </a:pPr>
            <a:r>
              <a:rPr lang="en" sz="2400"/>
              <a:t>Any questions?</a:t>
            </a:r>
          </a:p>
          <a:p>
            <a:pPr lvl="0" rtl="0">
              <a:spcBef>
                <a:spcPts val="0"/>
              </a:spcBef>
              <a:buNone/>
            </a:pPr>
            <a:r>
              <a:t/>
            </a:r>
            <a:endParaRPr sz="2400"/>
          </a:p>
          <a:p>
            <a:pPr lvl="0" rtl="0">
              <a:spcBef>
                <a:spcPts val="0"/>
              </a:spcBef>
              <a:buNone/>
            </a:pPr>
            <a:r>
              <a:rPr lang="en" sz="2400"/>
              <a:t>…</a:t>
            </a:r>
          </a:p>
          <a:p>
            <a:pPr lvl="0" rtl="0">
              <a:spcBef>
                <a:spcPts val="0"/>
              </a:spcBef>
              <a:buNone/>
            </a:pPr>
            <a:r>
              <a:t/>
            </a:r>
            <a:endParaRPr sz="2400"/>
          </a:p>
          <a:p>
            <a:pPr lvl="0" rtl="0">
              <a:spcBef>
                <a:spcPts val="0"/>
              </a:spcBef>
              <a:buNone/>
            </a:pPr>
            <a:r>
              <a:rPr lang="en" sz="2400"/>
              <a:t>Who’s going next week?</a:t>
            </a:r>
          </a:p>
        </p:txBody>
      </p:sp>
      <p:sp>
        <p:nvSpPr>
          <p:cNvPr id="529" name="Shape 52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Wrap Up </a:t>
            </a:r>
            <a:r>
              <a:rPr lang="en"/>
              <a:t>| Thanks for Coming!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Basics </a:t>
            </a:r>
            <a:r>
              <a:rPr lang="en"/>
              <a:t>| First 8 Weeks - Programming</a:t>
            </a:r>
          </a:p>
        </p:txBody>
      </p:sp>
      <p:sp>
        <p:nvSpPr>
          <p:cNvPr id="130" name="Shape 130"/>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20000"/>
              </a:lnSpc>
              <a:spcBef>
                <a:spcPts val="0"/>
              </a:spcBef>
              <a:spcAft>
                <a:spcPts val="0"/>
              </a:spcAft>
              <a:buNone/>
            </a:pPr>
            <a:r>
              <a:rPr lang="en">
                <a:solidFill>
                  <a:srgbClr val="4B4B4B"/>
                </a:solidFill>
                <a:highlight>
                  <a:srgbClr val="FFFFFF"/>
                </a:highlight>
              </a:rPr>
              <a:t>Unit 1 | Introduction, the Command Line, Source Control</a:t>
            </a:r>
          </a:p>
          <a:p>
            <a:pPr lvl="0" rtl="0">
              <a:lnSpc>
                <a:spcPct val="120000"/>
              </a:lnSpc>
              <a:spcBef>
                <a:spcPts val="0"/>
              </a:spcBef>
              <a:spcAft>
                <a:spcPts val="0"/>
              </a:spcAft>
              <a:buNone/>
            </a:pPr>
            <a:r>
              <a:rPr lang="en">
                <a:solidFill>
                  <a:srgbClr val="4B4B4B"/>
                </a:solidFill>
                <a:highlight>
                  <a:srgbClr val="FFFFFF"/>
                </a:highlight>
              </a:rPr>
              <a:t>Unit 2 | Starting Out with Python</a:t>
            </a:r>
          </a:p>
          <a:p>
            <a:pPr lvl="0" rtl="0">
              <a:lnSpc>
                <a:spcPct val="120000"/>
              </a:lnSpc>
              <a:spcBef>
                <a:spcPts val="0"/>
              </a:spcBef>
              <a:spcAft>
                <a:spcPts val="0"/>
              </a:spcAft>
              <a:buNone/>
            </a:pPr>
            <a:r>
              <a:rPr lang="en">
                <a:solidFill>
                  <a:srgbClr val="4B4B4B"/>
                </a:solidFill>
                <a:highlight>
                  <a:srgbClr val="FFFFFF"/>
                </a:highlight>
              </a:rPr>
              <a:t>Unit 3 | Sequence Types and Dictionaries</a:t>
            </a:r>
          </a:p>
          <a:p>
            <a:pPr lvl="0" rtl="0">
              <a:lnSpc>
                <a:spcPct val="120000"/>
              </a:lnSpc>
              <a:spcBef>
                <a:spcPts val="0"/>
              </a:spcBef>
              <a:spcAft>
                <a:spcPts val="0"/>
              </a:spcAft>
              <a:buNone/>
            </a:pPr>
            <a:r>
              <a:rPr lang="en">
                <a:solidFill>
                  <a:srgbClr val="4B4B4B"/>
                </a:solidFill>
                <a:highlight>
                  <a:srgbClr val="FFFFFF"/>
                </a:highlight>
              </a:rPr>
              <a:t>Unit 4 | More About Control and Algorithms</a:t>
            </a:r>
          </a:p>
          <a:p>
            <a:pPr lvl="0" rtl="0">
              <a:lnSpc>
                <a:spcPct val="120000"/>
              </a:lnSpc>
              <a:spcBef>
                <a:spcPts val="0"/>
              </a:spcBef>
              <a:spcAft>
                <a:spcPts val="0"/>
              </a:spcAft>
              <a:buNone/>
            </a:pPr>
            <a:r>
              <a:rPr lang="en">
                <a:solidFill>
                  <a:srgbClr val="4B4B4B"/>
                </a:solidFill>
                <a:highlight>
                  <a:srgbClr val="FFFFFF"/>
                </a:highlight>
              </a:rPr>
              <a:t>Unit 5 | Functions</a:t>
            </a:r>
          </a:p>
          <a:p>
            <a:pPr lvl="0" rtl="0">
              <a:lnSpc>
                <a:spcPct val="120000"/>
              </a:lnSpc>
              <a:spcBef>
                <a:spcPts val="0"/>
              </a:spcBef>
              <a:spcAft>
                <a:spcPts val="0"/>
              </a:spcAft>
              <a:buNone/>
            </a:pPr>
            <a:r>
              <a:rPr lang="en">
                <a:solidFill>
                  <a:srgbClr val="4B4B4B"/>
                </a:solidFill>
                <a:highlight>
                  <a:srgbClr val="FFFFFF"/>
                </a:highlight>
              </a:rPr>
              <a:t>Unit 6 | Complexity</a:t>
            </a:r>
          </a:p>
          <a:p>
            <a:pPr lvl="0" rtl="0">
              <a:lnSpc>
                <a:spcPct val="120000"/>
              </a:lnSpc>
              <a:spcBef>
                <a:spcPts val="0"/>
              </a:spcBef>
              <a:spcAft>
                <a:spcPts val="0"/>
              </a:spcAft>
              <a:buNone/>
            </a:pPr>
            <a:r>
              <a:rPr lang="en">
                <a:solidFill>
                  <a:srgbClr val="4B4B4B"/>
                </a:solidFill>
                <a:highlight>
                  <a:srgbClr val="FFFFFF"/>
                </a:highlight>
              </a:rPr>
              <a:t>Unit 7 | Classes</a:t>
            </a:r>
          </a:p>
          <a:p>
            <a:pPr lvl="0" rtl="0">
              <a:lnSpc>
                <a:spcPct val="120000"/>
              </a:lnSpc>
              <a:spcBef>
                <a:spcPts val="0"/>
              </a:spcBef>
              <a:spcAft>
                <a:spcPts val="0"/>
              </a:spcAft>
              <a:buNone/>
            </a:pPr>
            <a:r>
              <a:rPr lang="en">
                <a:solidFill>
                  <a:srgbClr val="4B4B4B"/>
                </a:solidFill>
                <a:highlight>
                  <a:srgbClr val="FFFFFF"/>
                </a:highlight>
              </a:rPr>
              <a:t>Unit 8 | Object-Oriented Programming</a:t>
            </a:r>
          </a:p>
          <a:p>
            <a:pPr lvl="0" rtl="0">
              <a:lnSpc>
                <a:spcPct val="120000"/>
              </a:lnSpc>
              <a:spcBef>
                <a:spcPts val="0"/>
              </a:spcBef>
              <a:spcAft>
                <a:spcPts val="0"/>
              </a:spcAft>
              <a:buNone/>
            </a:pPr>
            <a:r>
              <a:t/>
            </a:r>
            <a:endParaRPr>
              <a:solidFill>
                <a:srgbClr val="4B4B4B"/>
              </a:solidFill>
              <a:highlight>
                <a:srgbClr val="FFFFFF"/>
              </a:highlight>
            </a:endParaRPr>
          </a:p>
          <a:p>
            <a:pPr lvl="0" rtl="0">
              <a:lnSpc>
                <a:spcPct val="120000"/>
              </a:lnSpc>
              <a:spcBef>
                <a:spcPts val="0"/>
              </a:spcBef>
              <a:spcAft>
                <a:spcPts val="0"/>
              </a:spcAft>
              <a:buNone/>
            </a:pPr>
            <a:r>
              <a:rPr lang="en">
                <a:solidFill>
                  <a:srgbClr val="4B4B4B"/>
                </a:solidFill>
                <a:highlight>
                  <a:srgbClr val="FFFFFF"/>
                </a:highlight>
              </a:rPr>
              <a:t>Individual Object Oriented Project</a:t>
            </a:r>
          </a:p>
          <a:p>
            <a:pPr indent="0" lvl="0" marL="0" rtl="0">
              <a:lnSpc>
                <a:spcPct val="100000"/>
              </a:lnSpc>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Basics </a:t>
            </a:r>
            <a:r>
              <a:rPr lang="en"/>
              <a:t>| Last 6 Weeks - Data Analysis</a:t>
            </a:r>
          </a:p>
        </p:txBody>
      </p:sp>
      <p:sp>
        <p:nvSpPr>
          <p:cNvPr id="136" name="Shape 136"/>
          <p:cNvSpPr txBox="1"/>
          <p:nvPr>
            <p:ph idx="1" type="body"/>
          </p:nvPr>
        </p:nvSpPr>
        <p:spPr>
          <a:xfrm>
            <a:off x="311700" y="1229875"/>
            <a:ext cx="8520600" cy="3339000"/>
          </a:xfrm>
          <a:prstGeom prst="rect">
            <a:avLst/>
          </a:prstGeom>
        </p:spPr>
        <p:txBody>
          <a:bodyPr anchorCtr="0" anchor="t" bIns="91425" lIns="91425" rIns="91425" wrap="square" tIns="91425">
            <a:noAutofit/>
          </a:bodyPr>
          <a:lstStyle/>
          <a:p>
            <a:pPr lvl="0" rtl="0">
              <a:lnSpc>
                <a:spcPct val="120000"/>
              </a:lnSpc>
              <a:spcBef>
                <a:spcPts val="0"/>
              </a:spcBef>
              <a:spcAft>
                <a:spcPts val="0"/>
              </a:spcAft>
              <a:buNone/>
            </a:pPr>
            <a:r>
              <a:rPr lang="en" sz="2400">
                <a:solidFill>
                  <a:srgbClr val="4B4B4B"/>
                </a:solidFill>
                <a:highlight>
                  <a:srgbClr val="FFFFFF"/>
                </a:highlight>
              </a:rPr>
              <a:t>Unit 9 | Working With Text and Binary Data</a:t>
            </a:r>
          </a:p>
          <a:p>
            <a:pPr lvl="0" rtl="0">
              <a:lnSpc>
                <a:spcPct val="120000"/>
              </a:lnSpc>
              <a:spcBef>
                <a:spcPts val="0"/>
              </a:spcBef>
              <a:spcAft>
                <a:spcPts val="0"/>
              </a:spcAft>
              <a:buNone/>
            </a:pPr>
            <a:r>
              <a:rPr lang="en" sz="2400">
                <a:solidFill>
                  <a:srgbClr val="4B4B4B"/>
                </a:solidFill>
                <a:highlight>
                  <a:srgbClr val="FFFFFF"/>
                </a:highlight>
              </a:rPr>
              <a:t>Unit 10 | NumPy</a:t>
            </a:r>
          </a:p>
          <a:p>
            <a:pPr lvl="0" rtl="0">
              <a:lnSpc>
                <a:spcPct val="120000"/>
              </a:lnSpc>
              <a:spcBef>
                <a:spcPts val="0"/>
              </a:spcBef>
              <a:spcAft>
                <a:spcPts val="0"/>
              </a:spcAft>
              <a:buNone/>
            </a:pPr>
            <a:r>
              <a:rPr lang="en" sz="2400">
                <a:solidFill>
                  <a:srgbClr val="4B4B4B"/>
                </a:solidFill>
                <a:highlight>
                  <a:srgbClr val="FFFFFF"/>
                </a:highlight>
              </a:rPr>
              <a:t>Unit 11 | Data Analysis With Pandas</a:t>
            </a:r>
          </a:p>
          <a:p>
            <a:pPr lvl="0" rtl="0">
              <a:lnSpc>
                <a:spcPct val="120000"/>
              </a:lnSpc>
              <a:spcBef>
                <a:spcPts val="0"/>
              </a:spcBef>
              <a:spcAft>
                <a:spcPts val="0"/>
              </a:spcAft>
              <a:buNone/>
            </a:pPr>
            <a:r>
              <a:rPr lang="en" sz="2400">
                <a:solidFill>
                  <a:srgbClr val="4B4B4B"/>
                </a:solidFill>
                <a:highlight>
                  <a:srgbClr val="FFFFFF"/>
                </a:highlight>
              </a:rPr>
              <a:t>Unit 12 | More Analysis With Pandas</a:t>
            </a:r>
          </a:p>
          <a:p>
            <a:pPr lvl="0" rtl="0">
              <a:lnSpc>
                <a:spcPct val="120000"/>
              </a:lnSpc>
              <a:spcBef>
                <a:spcPts val="0"/>
              </a:spcBef>
              <a:spcAft>
                <a:spcPts val="0"/>
              </a:spcAft>
              <a:buNone/>
            </a:pPr>
            <a:r>
              <a:rPr lang="en" sz="2400">
                <a:solidFill>
                  <a:srgbClr val="4B4B4B"/>
                </a:solidFill>
                <a:highlight>
                  <a:srgbClr val="FFFFFF"/>
                </a:highlight>
              </a:rPr>
              <a:t>Unit 13 | Testing</a:t>
            </a:r>
          </a:p>
          <a:p>
            <a:pPr lvl="0" rtl="0">
              <a:lnSpc>
                <a:spcPct val="120000"/>
              </a:lnSpc>
              <a:spcBef>
                <a:spcPts val="0"/>
              </a:spcBef>
              <a:spcAft>
                <a:spcPts val="0"/>
              </a:spcAft>
              <a:buNone/>
            </a:pPr>
            <a:r>
              <a:t/>
            </a:r>
            <a:endParaRPr sz="2400">
              <a:solidFill>
                <a:srgbClr val="4B4B4B"/>
              </a:solidFill>
              <a:highlight>
                <a:srgbClr val="FFFFFF"/>
              </a:highlight>
            </a:endParaRPr>
          </a:p>
          <a:p>
            <a:pPr lvl="0" rtl="0">
              <a:lnSpc>
                <a:spcPct val="120000"/>
              </a:lnSpc>
              <a:spcBef>
                <a:spcPts val="0"/>
              </a:spcBef>
              <a:spcAft>
                <a:spcPts val="0"/>
              </a:spcAft>
              <a:buNone/>
            </a:pPr>
            <a:r>
              <a:rPr lang="en" sz="2400">
                <a:solidFill>
                  <a:srgbClr val="4B4B4B"/>
                </a:solidFill>
                <a:highlight>
                  <a:srgbClr val="FFFFFF"/>
                </a:highlight>
              </a:rPr>
              <a:t>Data Analysis Group Project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10000"/>
            <a:ext cx="8520600" cy="607800"/>
          </a:xfrm>
          <a:prstGeom prst="rect">
            <a:avLst/>
          </a:prstGeom>
        </p:spPr>
        <p:txBody>
          <a:bodyPr anchorCtr="0" anchor="t" bIns="91425" lIns="91425" rIns="91425" wrap="square" tIns="91425">
            <a:noAutofit/>
          </a:bodyPr>
          <a:lstStyle/>
          <a:p>
            <a:pPr lvl="0" rtl="0">
              <a:spcBef>
                <a:spcPts val="0"/>
              </a:spcBef>
              <a:buNone/>
            </a:pPr>
            <a:r>
              <a:rPr b="1" lang="en"/>
              <a:t>Course Basics </a:t>
            </a:r>
            <a:r>
              <a:rPr lang="en"/>
              <a:t>| Student Profile</a:t>
            </a:r>
          </a:p>
        </p:txBody>
      </p:sp>
      <p:sp>
        <p:nvSpPr>
          <p:cNvPr id="142" name="Shape 142"/>
          <p:cNvSpPr txBox="1"/>
          <p:nvPr>
            <p:ph idx="4294967295" type="body"/>
          </p:nvPr>
        </p:nvSpPr>
        <p:spPr>
          <a:xfrm>
            <a:off x="311700" y="1229875"/>
            <a:ext cx="8520600" cy="3339000"/>
          </a:xfrm>
          <a:prstGeom prst="rect">
            <a:avLst/>
          </a:prstGeom>
        </p:spPr>
        <p:txBody>
          <a:bodyPr anchorCtr="0" anchor="t" bIns="91425" lIns="91425" rIns="91425" wrap="square" tIns="91425">
            <a:noAutofit/>
          </a:bodyPr>
          <a:lstStyle/>
          <a:p>
            <a:pPr lvl="0">
              <a:spcBef>
                <a:spcPts val="0"/>
              </a:spcBef>
              <a:buNone/>
            </a:pPr>
            <a:r>
              <a:rPr lang="en" sz="2200"/>
              <a:t>Students come from a wide variety of programming backgrounds</a:t>
            </a:r>
          </a:p>
          <a:p>
            <a:pPr lvl="0" rtl="0">
              <a:spcBef>
                <a:spcPts val="0"/>
              </a:spcBef>
              <a:buNone/>
            </a:pPr>
            <a:r>
              <a:rPr lang="en" sz="2200"/>
              <a:t>We start each semester with a “diagnostic survey” to get a handle on the current class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